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63" r:id="rId2"/>
    <p:sldId id="257" r:id="rId3"/>
    <p:sldId id="265" r:id="rId4"/>
    <p:sldId id="258" r:id="rId5"/>
    <p:sldId id="267" r:id="rId6"/>
    <p:sldId id="268" r:id="rId7"/>
    <p:sldId id="270" r:id="rId8"/>
    <p:sldId id="272" r:id="rId9"/>
    <p:sldId id="274" r:id="rId10"/>
    <p:sldId id="276" r:id="rId11"/>
    <p:sldId id="278" r:id="rId12"/>
    <p:sldId id="279" r:id="rId13"/>
    <p:sldId id="280" r:id="rId14"/>
    <p:sldId id="281" r:id="rId15"/>
    <p:sldId id="282" r:id="rId16"/>
    <p:sldId id="285" r:id="rId17"/>
    <p:sldId id="286" r:id="rId18"/>
    <p:sldId id="262" r:id="rId19"/>
    <p:sldId id="287" r:id="rId20"/>
    <p:sldId id="288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ABB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16" y="-72"/>
      </p:cViewPr>
      <p:guideLst>
        <p:guide orient="horz" pos="4088"/>
        <p:guide orient="horz" pos="981"/>
        <p:guide orient="horz" pos="3952"/>
        <p:guide orient="horz" pos="232"/>
        <p:guide pos="226"/>
        <p:guide pos="5534"/>
        <p:guide pos="2941"/>
        <p:guide pos="281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1" d="100"/>
          <a:sy n="81" d="100"/>
        </p:scale>
        <p:origin x="-2862" y="-102"/>
      </p:cViewPr>
      <p:guideLst>
        <p:guide orient="horz" pos="2880"/>
        <p:guide pos="2160"/>
      </p:guideLst>
    </p:cSldViewPr>
  </p:notes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3E32342-8091-4EB8-A485-960BF859F397}" type="datetimeFigureOut">
              <a:rPr lang="en-GB"/>
              <a:pPr>
                <a:defRPr/>
              </a:pPr>
              <a:t>11/04/2013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2F51AE8-A887-46F6-A290-F7C0338037B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01B3A3A-179D-480A-9D05-64DD1597561A}" type="datetimeFigureOut">
              <a:rPr lang="en-GB"/>
              <a:pPr>
                <a:defRPr/>
              </a:pPr>
              <a:t>11/04/2013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744D00E-5090-4180-A3AD-DD72D4B8850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GB" smtClean="0"/>
              <a:t>Apprenticeships have grown  despite strong economical challenges. 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GB" smtClean="0"/>
              <a:t>Apprenticeship Growth seen at all ages and levels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2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6653213" y="349250"/>
            <a:ext cx="2174875" cy="95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2376488" y="368300"/>
            <a:ext cx="4360862" cy="612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/>
          <p:cNvPicPr>
            <a:picLocks noChangeAspect="1"/>
          </p:cNvPicPr>
          <p:nvPr userDrawn="1"/>
        </p:nvPicPr>
        <p:blipFill>
          <a:blip r:embed="rId4"/>
          <a:srcRect l="41156" t="38332" r="41464" b="50000"/>
          <a:stretch>
            <a:fillRect/>
          </a:stretch>
        </p:blipFill>
        <p:spPr bwMode="auto">
          <a:xfrm>
            <a:off x="7970838" y="5973763"/>
            <a:ext cx="1173162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9999" y="549275"/>
            <a:ext cx="3059873" cy="800219"/>
          </a:xfrm>
        </p:spPr>
        <p:txBody>
          <a:bodyPr tIns="0">
            <a:spAutoFit/>
          </a:bodyPr>
          <a:lstStyle>
            <a:lvl1pPr algn="l">
              <a:defRPr sz="26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4"/>
          <p:cNvSpPr txBox="1">
            <a:spLocks/>
          </p:cNvSpPr>
          <p:nvPr userDrawn="1"/>
        </p:nvSpPr>
        <p:spPr>
          <a:xfrm>
            <a:off x="366713" y="6489700"/>
            <a:ext cx="5826125" cy="368300"/>
          </a:xfrm>
          <a:prstGeom prst="rect">
            <a:avLst/>
          </a:prstGeom>
        </p:spPr>
        <p:txBody>
          <a:bodyPr lIns="0" tIns="36000" rIns="0" bIns="0"/>
          <a:lstStyle>
            <a:defPPr>
              <a:defRPr lang="en-US"/>
            </a:defPPr>
            <a:lvl1pPr marL="0" algn="r" defTabSz="914400" rtl="0" eaLnBrk="1" latinLnBrk="0" hangingPunct="1">
              <a:defRPr sz="1000" b="1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 smtClean="0">
                <a:solidFill>
                  <a:schemeClr val="bg1"/>
                </a:solidFill>
              </a:rPr>
              <a:t>Insert presentation title here 00/00/2012</a:t>
            </a:r>
            <a:endParaRPr lang="en-GB" dirty="0">
              <a:solidFill>
                <a:schemeClr val="bg1"/>
              </a:solidFill>
            </a:endParaRPr>
          </a:p>
        </p:txBody>
      </p:sp>
      <p:cxnSp>
        <p:nvCxnSpPr>
          <p:cNvPr id="4" name="Straight Connector 7"/>
          <p:cNvCxnSpPr/>
          <p:nvPr userDrawn="1"/>
        </p:nvCxnSpPr>
        <p:spPr>
          <a:xfrm>
            <a:off x="358775" y="6489700"/>
            <a:ext cx="8426450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5" name="Picture 8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6653213" y="349250"/>
            <a:ext cx="2174875" cy="95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9999" y="2204864"/>
            <a:ext cx="8425226" cy="400110"/>
          </a:xfrm>
        </p:spPr>
        <p:txBody>
          <a:bodyPr tIns="0">
            <a:spAutoFit/>
          </a:bodyPr>
          <a:lstStyle>
            <a:lvl1pPr algn="l">
              <a:defRPr sz="26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192838" y="6489700"/>
            <a:ext cx="2592387" cy="368300"/>
          </a:xfrm>
          <a:prstGeom prst="rect">
            <a:avLst/>
          </a:prstGeom>
        </p:spPr>
        <p:txBody>
          <a:bodyPr lIns="0" tIns="36000" rIns="0" bIns="0" anchor="t" anchorCtr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/>
              <a:t>National Apprenticeship Service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liver -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 txBox="1">
            <a:spLocks/>
          </p:cNvSpPr>
          <p:nvPr userDrawn="1"/>
        </p:nvSpPr>
        <p:spPr>
          <a:xfrm>
            <a:off x="366713" y="6489700"/>
            <a:ext cx="5826125" cy="368300"/>
          </a:xfrm>
          <a:prstGeom prst="rect">
            <a:avLst/>
          </a:prstGeom>
        </p:spPr>
        <p:txBody>
          <a:bodyPr lIns="0" tIns="36000" rIns="0" bIns="0"/>
          <a:lstStyle>
            <a:defPPr>
              <a:defRPr lang="en-US"/>
            </a:defPPr>
            <a:lvl1pPr marL="0" algn="r" defTabSz="914400" rtl="0" eaLnBrk="1" latinLnBrk="0" hangingPunct="1">
              <a:defRPr sz="1000" b="1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 smtClean="0">
                <a:solidFill>
                  <a:schemeClr val="tx2"/>
                </a:solidFill>
              </a:rPr>
              <a:t>Insert presentation title here 00/00/2012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 txBox="1">
            <a:spLocks/>
          </p:cNvSpPr>
          <p:nvPr userDrawn="1"/>
        </p:nvSpPr>
        <p:spPr>
          <a:xfrm>
            <a:off x="7740650" y="368300"/>
            <a:ext cx="1036638" cy="368300"/>
          </a:xfrm>
          <a:prstGeom prst="rect">
            <a:avLst/>
          </a:prstGeom>
        </p:spPr>
        <p:txBody>
          <a:bodyPr lIns="0" tIns="36000" rIns="0" bIns="0"/>
          <a:lstStyle>
            <a:defPPr>
              <a:defRPr lang="en-US"/>
            </a:defPPr>
            <a:lvl1pPr marL="0" algn="r" defTabSz="914400" rtl="0" eaLnBrk="1" latinLnBrk="0" hangingPunct="1">
              <a:defRPr sz="1000" b="1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E13309C2-8B1B-4850-B4C9-A9A3D1F74BA0}" type="slidenum">
              <a:rPr lang="en-GB" smtClean="0"/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774" y="360000"/>
            <a:ext cx="7093545" cy="981438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12" name="Text Placeholder 2"/>
          <p:cNvSpPr>
            <a:spLocks noGrp="1"/>
          </p:cNvSpPr>
          <p:nvPr>
            <p:ph idx="1"/>
          </p:nvPr>
        </p:nvSpPr>
        <p:spPr>
          <a:xfrm>
            <a:off x="358775" y="1557338"/>
            <a:ext cx="8426450" cy="4525963"/>
          </a:xfrm>
          <a:prstGeom prst="rect">
            <a:avLst/>
          </a:prstGeom>
        </p:spPr>
        <p:txBody>
          <a:bodyPr rtlCol="0">
            <a:no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192838" y="6489700"/>
            <a:ext cx="2592387" cy="368300"/>
          </a:xfrm>
          <a:prstGeom prst="rect">
            <a:avLst/>
          </a:prstGeom>
        </p:spPr>
        <p:txBody>
          <a:bodyPr lIns="0" tIns="36000" rIns="0" bIns="0" anchor="t" anchorCtr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b="1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/>
              <a:t>National Apprenticeship Service</a:t>
            </a:r>
          </a:p>
        </p:txBody>
      </p:sp>
    </p:spTree>
  </p:cSld>
  <p:clrMapOvr>
    <a:masterClrMapping/>
  </p:clrMapOvr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liver - text and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 txBox="1">
            <a:spLocks/>
          </p:cNvSpPr>
          <p:nvPr userDrawn="1"/>
        </p:nvSpPr>
        <p:spPr>
          <a:xfrm>
            <a:off x="366713" y="6489700"/>
            <a:ext cx="280987" cy="368300"/>
          </a:xfrm>
          <a:prstGeom prst="rect">
            <a:avLst/>
          </a:prstGeom>
        </p:spPr>
        <p:txBody>
          <a:bodyPr lIns="0" tIns="36000" rIns="0" bIns="0"/>
          <a:lstStyle>
            <a:defPPr>
              <a:defRPr lang="en-US"/>
            </a:defPPr>
            <a:lvl1pPr marL="0" algn="r" defTabSz="914400" rtl="0" eaLnBrk="1" latinLnBrk="0" hangingPunct="1">
              <a:defRPr sz="1000" b="1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6" name="Footer Placeholder 4"/>
          <p:cNvSpPr txBox="1">
            <a:spLocks/>
          </p:cNvSpPr>
          <p:nvPr userDrawn="1"/>
        </p:nvSpPr>
        <p:spPr>
          <a:xfrm>
            <a:off x="7740650" y="368300"/>
            <a:ext cx="1036638" cy="368300"/>
          </a:xfrm>
          <a:prstGeom prst="rect">
            <a:avLst/>
          </a:prstGeom>
        </p:spPr>
        <p:txBody>
          <a:bodyPr lIns="0" tIns="36000" rIns="0" bIns="0"/>
          <a:lstStyle>
            <a:defPPr>
              <a:defRPr lang="en-US"/>
            </a:defPPr>
            <a:lvl1pPr marL="0" algn="r" defTabSz="914400" rtl="0" eaLnBrk="1" latinLnBrk="0" hangingPunct="1">
              <a:defRPr sz="1000" b="1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78D0ABF2-54E7-4BE9-BBC5-15442CD6A622}" type="slidenum">
              <a:rPr lang="en-GB" smtClean="0"/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GB" dirty="0"/>
          </a:p>
        </p:txBody>
      </p:sp>
      <p:sp>
        <p:nvSpPr>
          <p:cNvPr id="7" name="Footer Placeholder 4"/>
          <p:cNvSpPr txBox="1">
            <a:spLocks/>
          </p:cNvSpPr>
          <p:nvPr userDrawn="1"/>
        </p:nvSpPr>
        <p:spPr>
          <a:xfrm>
            <a:off x="366713" y="6489700"/>
            <a:ext cx="5826125" cy="368300"/>
          </a:xfrm>
          <a:prstGeom prst="rect">
            <a:avLst/>
          </a:prstGeom>
        </p:spPr>
        <p:txBody>
          <a:bodyPr lIns="0" tIns="36000" rIns="0" bIns="0"/>
          <a:lstStyle>
            <a:defPPr>
              <a:defRPr lang="en-US"/>
            </a:defPPr>
            <a:lvl1pPr marL="0" algn="r" defTabSz="914400" rtl="0" eaLnBrk="1" latinLnBrk="0" hangingPunct="1">
              <a:defRPr sz="1000" b="1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 smtClean="0">
                <a:solidFill>
                  <a:schemeClr val="tx2"/>
                </a:solidFill>
              </a:rPr>
              <a:t>Insert presentation title here 00/00/2012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774" y="360000"/>
            <a:ext cx="7093545" cy="981438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12" name="Text Placeholder 2"/>
          <p:cNvSpPr>
            <a:spLocks noGrp="1"/>
          </p:cNvSpPr>
          <p:nvPr>
            <p:ph idx="1"/>
          </p:nvPr>
        </p:nvSpPr>
        <p:spPr>
          <a:xfrm>
            <a:off x="358775" y="1557338"/>
            <a:ext cx="4116388" cy="4525963"/>
          </a:xfrm>
          <a:prstGeom prst="rect">
            <a:avLst/>
          </a:prstGeom>
        </p:spPr>
        <p:txBody>
          <a:bodyPr rtlCol="0">
            <a:no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13" name="Text Placeholder 2"/>
          <p:cNvSpPr>
            <a:spLocks noGrp="1"/>
          </p:cNvSpPr>
          <p:nvPr>
            <p:ph idx="12"/>
          </p:nvPr>
        </p:nvSpPr>
        <p:spPr>
          <a:xfrm>
            <a:off x="4672198" y="1557338"/>
            <a:ext cx="4113027" cy="4525963"/>
          </a:xfrm>
          <a:prstGeom prst="rect">
            <a:avLst/>
          </a:prstGeom>
        </p:spPr>
        <p:txBody>
          <a:bodyPr rtlCol="0">
            <a:noAutofit/>
          </a:bodyPr>
          <a:lstStyle/>
          <a:p>
            <a:pPr lvl="0"/>
            <a:endParaRPr lang="en-GB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3"/>
          </p:nvPr>
        </p:nvSpPr>
        <p:spPr>
          <a:xfrm>
            <a:off x="6192838" y="6489700"/>
            <a:ext cx="2592387" cy="368300"/>
          </a:xfrm>
          <a:prstGeom prst="rect">
            <a:avLst/>
          </a:prstGeom>
        </p:spPr>
        <p:txBody>
          <a:bodyPr lIns="0" tIns="36000" rIns="0" bIns="0" anchor="t" anchorCtr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b="1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/>
              <a:t>National Apprenticeship Service</a:t>
            </a:r>
          </a:p>
        </p:txBody>
      </p:sp>
    </p:spTree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pprenticeship -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 txBox="1">
            <a:spLocks/>
          </p:cNvSpPr>
          <p:nvPr userDrawn="1"/>
        </p:nvSpPr>
        <p:spPr>
          <a:xfrm>
            <a:off x="366713" y="6489700"/>
            <a:ext cx="280987" cy="368300"/>
          </a:xfrm>
          <a:prstGeom prst="rect">
            <a:avLst/>
          </a:prstGeom>
        </p:spPr>
        <p:txBody>
          <a:bodyPr lIns="0" tIns="36000" rIns="0" bIns="0"/>
          <a:lstStyle>
            <a:defPPr>
              <a:defRPr lang="en-US"/>
            </a:defPPr>
            <a:lvl1pPr marL="0" algn="r" defTabSz="914400" rtl="0" eaLnBrk="1" latinLnBrk="0" hangingPunct="1">
              <a:defRPr sz="1000" b="1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5" name="Footer Placeholder 4"/>
          <p:cNvSpPr txBox="1">
            <a:spLocks/>
          </p:cNvSpPr>
          <p:nvPr userDrawn="1"/>
        </p:nvSpPr>
        <p:spPr>
          <a:xfrm>
            <a:off x="7740650" y="368300"/>
            <a:ext cx="1036638" cy="368300"/>
          </a:xfrm>
          <a:prstGeom prst="rect">
            <a:avLst/>
          </a:prstGeom>
        </p:spPr>
        <p:txBody>
          <a:bodyPr lIns="0" tIns="36000" rIns="0" bIns="0"/>
          <a:lstStyle>
            <a:defPPr>
              <a:defRPr lang="en-US"/>
            </a:defPPr>
            <a:lvl1pPr marL="0" algn="r" defTabSz="914400" rtl="0" eaLnBrk="1" latinLnBrk="0" hangingPunct="1">
              <a:defRPr sz="1000" b="1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4272699D-796B-49DD-A820-E8F768E83D09}" type="slidenum">
              <a:rPr lang="en-GB" smtClean="0"/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GB" dirty="0"/>
          </a:p>
        </p:txBody>
      </p:sp>
      <p:sp>
        <p:nvSpPr>
          <p:cNvPr id="6" name="Footer Placeholder 4"/>
          <p:cNvSpPr txBox="1">
            <a:spLocks/>
          </p:cNvSpPr>
          <p:nvPr userDrawn="1"/>
        </p:nvSpPr>
        <p:spPr>
          <a:xfrm>
            <a:off x="366713" y="6489700"/>
            <a:ext cx="5826125" cy="368300"/>
          </a:xfrm>
          <a:prstGeom prst="rect">
            <a:avLst/>
          </a:prstGeom>
        </p:spPr>
        <p:txBody>
          <a:bodyPr lIns="0" tIns="36000" rIns="0" bIns="0"/>
          <a:lstStyle>
            <a:defPPr>
              <a:defRPr lang="en-US"/>
            </a:defPPr>
            <a:lvl1pPr marL="0" algn="r" defTabSz="914400" rtl="0" eaLnBrk="1" latinLnBrk="0" hangingPunct="1">
              <a:defRPr sz="1000" b="1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 smtClean="0">
                <a:solidFill>
                  <a:schemeClr val="tx2"/>
                </a:solidFill>
              </a:rPr>
              <a:t>Insert presentation title here 00/00/2012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774" y="360000"/>
            <a:ext cx="7129549" cy="981438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12" name="Text Placeholder 2"/>
          <p:cNvSpPr>
            <a:spLocks noGrp="1"/>
          </p:cNvSpPr>
          <p:nvPr>
            <p:ph idx="1"/>
          </p:nvPr>
        </p:nvSpPr>
        <p:spPr>
          <a:xfrm>
            <a:off x="358775" y="1557338"/>
            <a:ext cx="8426450" cy="4525963"/>
          </a:xfrm>
          <a:prstGeom prst="rect">
            <a:avLst/>
          </a:prstGeom>
        </p:spPr>
        <p:txBody>
          <a:bodyPr rtlCol="0">
            <a:noAutofit/>
          </a:bodyPr>
          <a:lstStyle>
            <a:lvl1pPr marL="4763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lvl1pPr>
            <a:lvl2pPr marL="3175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lvl2pPr>
            <a:lvl3pPr marL="174625" marR="0" indent="-17462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‒"/>
              <a:tabLst/>
              <a:defRPr/>
            </a:lvl3pPr>
            <a:lvl4pPr marL="174625" marR="0" indent="-17462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lvl4pPr>
            <a:lvl5pPr marL="174625" marR="0" indent="-17462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‒"/>
              <a:tabLst/>
              <a:defRPr/>
            </a:lvl5pPr>
          </a:lstStyle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GB" noProof="0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192838" y="6489700"/>
            <a:ext cx="2592387" cy="368300"/>
          </a:xfrm>
          <a:prstGeom prst="rect">
            <a:avLst/>
          </a:prstGeom>
        </p:spPr>
        <p:txBody>
          <a:bodyPr lIns="0" tIns="36000" rIns="0" bIns="0" anchor="t" anchorCtr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b="1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/>
              <a:t>National Apprenticeship Service</a:t>
            </a:r>
          </a:p>
        </p:txBody>
      </p:sp>
    </p:spTree>
  </p:cSld>
  <p:clrMapOvr>
    <a:masterClrMapping/>
  </p:clrMapOvr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pprenticeships - text and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 txBox="1">
            <a:spLocks/>
          </p:cNvSpPr>
          <p:nvPr userDrawn="1"/>
        </p:nvSpPr>
        <p:spPr>
          <a:xfrm>
            <a:off x="366713" y="6489700"/>
            <a:ext cx="280987" cy="368300"/>
          </a:xfrm>
          <a:prstGeom prst="rect">
            <a:avLst/>
          </a:prstGeom>
        </p:spPr>
        <p:txBody>
          <a:bodyPr lIns="0" tIns="36000" rIns="0" bIns="0"/>
          <a:lstStyle>
            <a:defPPr>
              <a:defRPr lang="en-US"/>
            </a:defPPr>
            <a:lvl1pPr marL="0" algn="r" defTabSz="914400" rtl="0" eaLnBrk="1" latinLnBrk="0" hangingPunct="1">
              <a:defRPr sz="1000" b="1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6" name="Footer Placeholder 4"/>
          <p:cNvSpPr txBox="1">
            <a:spLocks/>
          </p:cNvSpPr>
          <p:nvPr userDrawn="1"/>
        </p:nvSpPr>
        <p:spPr>
          <a:xfrm>
            <a:off x="7740650" y="368300"/>
            <a:ext cx="1036638" cy="368300"/>
          </a:xfrm>
          <a:prstGeom prst="rect">
            <a:avLst/>
          </a:prstGeom>
        </p:spPr>
        <p:txBody>
          <a:bodyPr lIns="0" tIns="36000" rIns="0" bIns="0"/>
          <a:lstStyle>
            <a:defPPr>
              <a:defRPr lang="en-US"/>
            </a:defPPr>
            <a:lvl1pPr marL="0" algn="r" defTabSz="914400" rtl="0" eaLnBrk="1" latinLnBrk="0" hangingPunct="1">
              <a:defRPr sz="1000" b="1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4F491A52-8AA8-4438-A84D-137CDB8AF881}" type="slidenum">
              <a:rPr lang="en-GB" smtClean="0"/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GB" dirty="0"/>
          </a:p>
        </p:txBody>
      </p:sp>
      <p:sp>
        <p:nvSpPr>
          <p:cNvPr id="7" name="Footer Placeholder 4"/>
          <p:cNvSpPr txBox="1">
            <a:spLocks/>
          </p:cNvSpPr>
          <p:nvPr userDrawn="1"/>
        </p:nvSpPr>
        <p:spPr>
          <a:xfrm>
            <a:off x="366713" y="6489700"/>
            <a:ext cx="5826125" cy="368300"/>
          </a:xfrm>
          <a:prstGeom prst="rect">
            <a:avLst/>
          </a:prstGeom>
        </p:spPr>
        <p:txBody>
          <a:bodyPr lIns="0" tIns="36000" rIns="0" bIns="0"/>
          <a:lstStyle>
            <a:defPPr>
              <a:defRPr lang="en-US"/>
            </a:defPPr>
            <a:lvl1pPr marL="0" algn="r" defTabSz="914400" rtl="0" eaLnBrk="1" latinLnBrk="0" hangingPunct="1">
              <a:defRPr sz="1000" b="1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 smtClean="0">
                <a:solidFill>
                  <a:schemeClr val="tx2"/>
                </a:solidFill>
              </a:rPr>
              <a:t>Insert presentation title here 00/00/2012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776" y="360000"/>
            <a:ext cx="7093544" cy="981438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12" name="Text Placeholder 2"/>
          <p:cNvSpPr>
            <a:spLocks noGrp="1"/>
          </p:cNvSpPr>
          <p:nvPr>
            <p:ph idx="1"/>
          </p:nvPr>
        </p:nvSpPr>
        <p:spPr>
          <a:xfrm>
            <a:off x="358775" y="1557338"/>
            <a:ext cx="4116388" cy="4525963"/>
          </a:xfrm>
          <a:prstGeom prst="rect">
            <a:avLst/>
          </a:prstGeom>
        </p:spPr>
        <p:txBody>
          <a:bodyPr rtlCol="0">
            <a:noAutofit/>
          </a:bodyPr>
          <a:lstStyle>
            <a:lvl1pPr marL="4763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lvl1pPr>
            <a:lvl2pPr marL="3175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lvl2pPr>
            <a:lvl3pPr marL="174625" marR="0" indent="-17462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‒"/>
              <a:tabLst/>
              <a:defRPr/>
            </a:lvl3pPr>
            <a:lvl4pPr marL="174625" marR="0" indent="-17462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lvl4pPr>
            <a:lvl5pPr marL="174625" marR="0" indent="-17462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‒"/>
              <a:tabLst/>
              <a:defRPr/>
            </a:lvl5pPr>
          </a:lstStyle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GB" noProof="0" dirty="0"/>
          </a:p>
        </p:txBody>
      </p:sp>
      <p:sp>
        <p:nvSpPr>
          <p:cNvPr id="13" name="Content Placeholder 5"/>
          <p:cNvSpPr>
            <a:spLocks noGrp="1"/>
          </p:cNvSpPr>
          <p:nvPr>
            <p:ph sz="quarter" idx="4"/>
          </p:nvPr>
        </p:nvSpPr>
        <p:spPr>
          <a:xfrm>
            <a:off x="4679949" y="1557338"/>
            <a:ext cx="4105275" cy="45688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endParaRPr lang="en-GB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192838" y="6489700"/>
            <a:ext cx="2592387" cy="368300"/>
          </a:xfrm>
          <a:prstGeom prst="rect">
            <a:avLst/>
          </a:prstGeom>
        </p:spPr>
        <p:txBody>
          <a:bodyPr lIns="0" tIns="36000" rIns="0" bIns="0" anchor="t" anchorCtr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b="1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/>
              <a:t>National Apprenticeship Service</a:t>
            </a:r>
          </a:p>
        </p:txBody>
      </p:sp>
    </p:spTree>
  </p:cSld>
  <p:clrMapOvr>
    <a:masterClrMapping/>
  </p:clrMapOvr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pprenticeships - text and 2 objec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 txBox="1">
            <a:spLocks/>
          </p:cNvSpPr>
          <p:nvPr userDrawn="1"/>
        </p:nvSpPr>
        <p:spPr>
          <a:xfrm>
            <a:off x="366713" y="6489700"/>
            <a:ext cx="280987" cy="368300"/>
          </a:xfrm>
          <a:prstGeom prst="rect">
            <a:avLst/>
          </a:prstGeom>
        </p:spPr>
        <p:txBody>
          <a:bodyPr lIns="0" tIns="36000" rIns="0" bIns="0"/>
          <a:lstStyle>
            <a:defPPr>
              <a:defRPr lang="en-US"/>
            </a:defPPr>
            <a:lvl1pPr marL="0" algn="r" defTabSz="914400" rtl="0" eaLnBrk="1" latinLnBrk="0" hangingPunct="1">
              <a:defRPr sz="1000" b="1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7" name="Footer Placeholder 4"/>
          <p:cNvSpPr txBox="1">
            <a:spLocks/>
          </p:cNvSpPr>
          <p:nvPr userDrawn="1"/>
        </p:nvSpPr>
        <p:spPr>
          <a:xfrm>
            <a:off x="7740650" y="368300"/>
            <a:ext cx="1036638" cy="368300"/>
          </a:xfrm>
          <a:prstGeom prst="rect">
            <a:avLst/>
          </a:prstGeom>
        </p:spPr>
        <p:txBody>
          <a:bodyPr lIns="0" tIns="36000" rIns="0" bIns="0"/>
          <a:lstStyle>
            <a:defPPr>
              <a:defRPr lang="en-US"/>
            </a:defPPr>
            <a:lvl1pPr marL="0" algn="r" defTabSz="914400" rtl="0" eaLnBrk="1" latinLnBrk="0" hangingPunct="1">
              <a:defRPr sz="1000" b="1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FD824FAE-7A52-4332-823B-3AD8D7E21365}" type="slidenum">
              <a:rPr lang="en-GB" smtClean="0"/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GB" dirty="0"/>
          </a:p>
        </p:txBody>
      </p:sp>
      <p:sp>
        <p:nvSpPr>
          <p:cNvPr id="8" name="Footer Placeholder 4"/>
          <p:cNvSpPr txBox="1">
            <a:spLocks/>
          </p:cNvSpPr>
          <p:nvPr userDrawn="1"/>
        </p:nvSpPr>
        <p:spPr>
          <a:xfrm>
            <a:off x="366713" y="6489700"/>
            <a:ext cx="5826125" cy="368300"/>
          </a:xfrm>
          <a:prstGeom prst="rect">
            <a:avLst/>
          </a:prstGeom>
        </p:spPr>
        <p:txBody>
          <a:bodyPr lIns="0" tIns="36000" rIns="0" bIns="0"/>
          <a:lstStyle>
            <a:defPPr>
              <a:defRPr lang="en-US"/>
            </a:defPPr>
            <a:lvl1pPr marL="0" algn="r" defTabSz="914400" rtl="0" eaLnBrk="1" latinLnBrk="0" hangingPunct="1">
              <a:defRPr sz="1000" b="1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 smtClean="0">
                <a:solidFill>
                  <a:schemeClr val="tx2"/>
                </a:solidFill>
              </a:rPr>
              <a:t>Insert presentation title here 00/00/2012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774" y="360000"/>
            <a:ext cx="7093545" cy="981438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12" name="Text Placeholder 2"/>
          <p:cNvSpPr>
            <a:spLocks noGrp="1"/>
          </p:cNvSpPr>
          <p:nvPr>
            <p:ph idx="1"/>
          </p:nvPr>
        </p:nvSpPr>
        <p:spPr>
          <a:xfrm>
            <a:off x="358775" y="1557339"/>
            <a:ext cx="8426450" cy="1439614"/>
          </a:xfrm>
          <a:prstGeom prst="rect">
            <a:avLst/>
          </a:prstGeom>
        </p:spPr>
        <p:txBody>
          <a:bodyPr rtlCol="0">
            <a:noAutofit/>
          </a:bodyPr>
          <a:lstStyle>
            <a:lvl1pPr marL="4763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lvl1pPr>
            <a:lvl2pPr marL="3175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lvl2pPr>
            <a:lvl3pPr marL="174625" marR="0" indent="-17462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‒"/>
              <a:tabLst/>
              <a:defRPr/>
            </a:lvl3pPr>
            <a:lvl4pPr marL="174625" marR="0" indent="-17462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lvl4pPr>
            <a:lvl5pPr marL="174625" marR="0" indent="-17462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‒"/>
              <a:tabLst/>
              <a:defRPr/>
            </a:lvl5pPr>
          </a:lstStyle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GB" noProof="0" dirty="0"/>
          </a:p>
        </p:txBody>
      </p:sp>
      <p:sp>
        <p:nvSpPr>
          <p:cNvPr id="13" name="Content Placeholder 5"/>
          <p:cNvSpPr>
            <a:spLocks noGrp="1"/>
          </p:cNvSpPr>
          <p:nvPr>
            <p:ph sz="quarter" idx="4"/>
          </p:nvPr>
        </p:nvSpPr>
        <p:spPr>
          <a:xfrm>
            <a:off x="4668838" y="3753035"/>
            <a:ext cx="4116387" cy="252076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endParaRPr lang="en-GB" dirty="0"/>
          </a:p>
        </p:txBody>
      </p:sp>
      <p:sp>
        <p:nvSpPr>
          <p:cNvPr id="14" name="Content Placeholder 5"/>
          <p:cNvSpPr>
            <a:spLocks noGrp="1"/>
          </p:cNvSpPr>
          <p:nvPr>
            <p:ph sz="quarter" idx="12"/>
          </p:nvPr>
        </p:nvSpPr>
        <p:spPr>
          <a:xfrm>
            <a:off x="338045" y="3753035"/>
            <a:ext cx="4137118" cy="252076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endParaRPr lang="en-GB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3"/>
          </p:nvPr>
        </p:nvSpPr>
        <p:spPr>
          <a:xfrm>
            <a:off x="6192838" y="6489700"/>
            <a:ext cx="2592387" cy="368300"/>
          </a:xfrm>
          <a:prstGeom prst="rect">
            <a:avLst/>
          </a:prstGeom>
        </p:spPr>
        <p:txBody>
          <a:bodyPr lIns="0" tIns="36000" rIns="0" bIns="0" anchor="t" anchorCtr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b="1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/>
              <a:t>National Apprenticeship Service</a:t>
            </a:r>
          </a:p>
        </p:txBody>
      </p:sp>
    </p:spTree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58775" y="360363"/>
            <a:ext cx="842645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3600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58775" y="1557338"/>
            <a:ext cx="842645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358775" y="6489700"/>
            <a:ext cx="842645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 userDrawn="1"/>
        </p:nvCxnSpPr>
        <p:spPr>
          <a:xfrm>
            <a:off x="358775" y="368300"/>
            <a:ext cx="709295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7667625" y="368300"/>
            <a:ext cx="1117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4763" indent="-4763" algn="l" rtl="0" eaLnBrk="0" fontAlgn="base" hangingPunct="0">
        <a:spcBef>
          <a:spcPct val="0"/>
        </a:spcBef>
        <a:spcAft>
          <a:spcPct val="0"/>
        </a:spcAft>
        <a:buFont typeface="Arial" charset="0"/>
        <a:defRPr b="1" kern="1200">
          <a:solidFill>
            <a:schemeClr val="tx2"/>
          </a:solidFill>
          <a:latin typeface="Arial" pitchFamily="34" charset="0"/>
          <a:ea typeface="+mn-ea"/>
          <a:cs typeface="Arial" pitchFamily="34" charset="0"/>
        </a:defRPr>
      </a:lvl1pPr>
      <a:lvl2pPr marL="3175" indent="454025" algn="l" rtl="0" eaLnBrk="0" fontAlgn="base" hangingPunct="0">
        <a:spcBef>
          <a:spcPct val="0"/>
        </a:spcBef>
        <a:spcAft>
          <a:spcPct val="0"/>
        </a:spcAft>
        <a:buFont typeface="Arial" charset="0"/>
        <a:defRPr kern="1200">
          <a:solidFill>
            <a:schemeClr val="tx2"/>
          </a:solidFill>
          <a:latin typeface="Arial" pitchFamily="34" charset="0"/>
          <a:ea typeface="+mn-ea"/>
          <a:cs typeface="Arial" pitchFamily="34" charset="0"/>
        </a:defRPr>
      </a:lvl2pPr>
      <a:lvl3pPr marL="174625" indent="-174625" algn="l" rtl="0" eaLnBrk="0" fontAlgn="base" hangingPunct="0">
        <a:spcBef>
          <a:spcPct val="0"/>
        </a:spcBef>
        <a:spcAft>
          <a:spcPct val="0"/>
        </a:spcAft>
        <a:buFont typeface="Arial" charset="0"/>
        <a:buChar char="‒"/>
        <a:defRPr b="1" kern="1200">
          <a:solidFill>
            <a:schemeClr val="tx2"/>
          </a:solidFill>
          <a:latin typeface="Arial" pitchFamily="34" charset="0"/>
          <a:ea typeface="+mn-ea"/>
          <a:cs typeface="Arial" pitchFamily="34" charset="0"/>
        </a:defRPr>
      </a:lvl3pPr>
      <a:lvl4pPr marL="174625" indent="-174625" algn="l" rtl="0" eaLnBrk="0" fontAlgn="base" hangingPunct="0">
        <a:spcBef>
          <a:spcPct val="0"/>
        </a:spcBef>
        <a:spcAft>
          <a:spcPct val="0"/>
        </a:spcAft>
        <a:buFont typeface="Arial" charset="0"/>
        <a:buChar char="–"/>
        <a:defRPr b="1" kern="1200">
          <a:solidFill>
            <a:schemeClr val="tx2"/>
          </a:solidFill>
          <a:latin typeface="Arial" pitchFamily="34" charset="0"/>
          <a:ea typeface="+mn-ea"/>
          <a:cs typeface="Arial" pitchFamily="34" charset="0"/>
        </a:defRPr>
      </a:lvl4pPr>
      <a:lvl5pPr marL="174625" indent="-174625" algn="l" rtl="0" eaLnBrk="0" fontAlgn="base" hangingPunct="0">
        <a:spcBef>
          <a:spcPct val="0"/>
        </a:spcBef>
        <a:spcAft>
          <a:spcPct val="0"/>
        </a:spcAft>
        <a:buFont typeface="Arial" charset="0"/>
        <a:buChar char="‒"/>
        <a:defRPr b="1" kern="1200">
          <a:solidFill>
            <a:schemeClr val="tx2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pprenticeships.org.uk/" TargetMode="Externa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2"/>
          <p:cNvSpPr>
            <a:spLocks noGrp="1"/>
          </p:cNvSpPr>
          <p:nvPr>
            <p:ph type="ctrTitle"/>
          </p:nvPr>
        </p:nvSpPr>
        <p:spPr>
          <a:xfrm>
            <a:off x="360363" y="549275"/>
            <a:ext cx="3887787" cy="2714625"/>
          </a:xfrm>
        </p:spPr>
        <p:txBody>
          <a:bodyPr/>
          <a:lstStyle/>
          <a:p>
            <a:pPr eaLnBrk="1" hangingPunct="1"/>
            <a:r>
              <a:rPr lang="en-GB" smtClean="0">
                <a:latin typeface="Arial" charset="0"/>
                <a:cs typeface="Arial" charset="0"/>
              </a:rPr>
              <a:t>Apprenticeships in England</a:t>
            </a:r>
            <a:br>
              <a:rPr lang="en-GB" smtClean="0">
                <a:latin typeface="Arial" charset="0"/>
                <a:cs typeface="Arial" charset="0"/>
              </a:rPr>
            </a:br>
            <a:r>
              <a:rPr lang="en-GB" smtClean="0">
                <a:latin typeface="Arial" charset="0"/>
                <a:cs typeface="Arial" charset="0"/>
              </a:rPr>
              <a:t/>
            </a:r>
            <a:br>
              <a:rPr lang="en-GB" smtClean="0">
                <a:latin typeface="Arial" charset="0"/>
                <a:cs typeface="Arial" charset="0"/>
              </a:rPr>
            </a:br>
            <a:r>
              <a:rPr lang="en-GB" sz="2000" smtClean="0">
                <a:solidFill>
                  <a:srgbClr val="FABB00"/>
                </a:solidFill>
                <a:latin typeface="Arial" charset="0"/>
                <a:cs typeface="Arial" charset="0"/>
              </a:rPr>
              <a:t>Presented by</a:t>
            </a:r>
            <a:br>
              <a:rPr lang="en-GB" sz="2000" smtClean="0">
                <a:solidFill>
                  <a:srgbClr val="FABB00"/>
                </a:solidFill>
                <a:latin typeface="Arial" charset="0"/>
                <a:cs typeface="Arial" charset="0"/>
              </a:rPr>
            </a:br>
            <a:r>
              <a:rPr lang="en-GB" sz="2000" smtClean="0">
                <a:solidFill>
                  <a:srgbClr val="FABB00"/>
                </a:solidFill>
                <a:latin typeface="Arial" charset="0"/>
                <a:cs typeface="Arial" charset="0"/>
              </a:rPr>
              <a:t>Andrew Barlow </a:t>
            </a:r>
            <a:br>
              <a:rPr lang="en-GB" sz="2000" smtClean="0">
                <a:solidFill>
                  <a:srgbClr val="FABB00"/>
                </a:solidFill>
                <a:latin typeface="Arial" charset="0"/>
                <a:cs typeface="Arial" charset="0"/>
              </a:rPr>
            </a:br>
            <a:r>
              <a:rPr lang="en-GB" sz="2000" smtClean="0">
                <a:solidFill>
                  <a:srgbClr val="FABB00"/>
                </a:solidFill>
                <a:latin typeface="Arial" charset="0"/>
                <a:cs typeface="Arial" charset="0"/>
              </a:rPr>
              <a:t>International Skills Development Manager</a:t>
            </a:r>
            <a:br>
              <a:rPr lang="en-GB" sz="2000" smtClean="0">
                <a:solidFill>
                  <a:srgbClr val="FABB00"/>
                </a:solidFill>
                <a:latin typeface="Arial" charset="0"/>
                <a:cs typeface="Arial" charset="0"/>
              </a:rPr>
            </a:br>
            <a:endParaRPr lang="en-GB" sz="2000" smtClean="0">
              <a:solidFill>
                <a:srgbClr val="FABB00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/>
          </p:cNvSpPr>
          <p:nvPr>
            <p:ph type="title" idx="4294967295"/>
          </p:nvPr>
        </p:nvSpPr>
        <p:spPr/>
        <p:txBody>
          <a:bodyPr tIns="0"/>
          <a:lstStyle/>
          <a:p>
            <a:r>
              <a:rPr lang="en-GB" smtClean="0">
                <a:latin typeface="Arial" charset="0"/>
                <a:cs typeface="Arial" charset="0"/>
              </a:rPr>
              <a:t>Apprenticeships Starts by Level</a:t>
            </a:r>
          </a:p>
        </p:txBody>
      </p:sp>
      <p:pic>
        <p:nvPicPr>
          <p:cNvPr id="41987" name="Picture 4"/>
          <p:cNvPicPr>
            <a:picLocks noChangeAspect="1" noChangeArrowheads="1"/>
          </p:cNvPicPr>
          <p:nvPr>
            <p:ph type="body" idx="4294967295"/>
          </p:nvPr>
        </p:nvPicPr>
        <p:blipFill>
          <a:blip r:embed="rId3"/>
          <a:srcRect/>
          <a:stretch>
            <a:fillRect/>
          </a:stretch>
        </p:blipFill>
        <p:spPr>
          <a:xfrm>
            <a:off x="250825" y="1557338"/>
            <a:ext cx="8497888" cy="482441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/>
          </p:cNvSpPr>
          <p:nvPr>
            <p:ph type="title" idx="4294967295"/>
          </p:nvPr>
        </p:nvSpPr>
        <p:spPr/>
        <p:txBody>
          <a:bodyPr tIns="0"/>
          <a:lstStyle/>
          <a:p>
            <a:r>
              <a:rPr lang="en-GB" smtClean="0">
                <a:latin typeface="Arial" charset="0"/>
                <a:cs typeface="Arial" charset="0"/>
              </a:rPr>
              <a:t>Apprenticeship Starts by Sector</a:t>
            </a:r>
          </a:p>
        </p:txBody>
      </p:sp>
      <p:pic>
        <p:nvPicPr>
          <p:cNvPr id="45059" name="Picture 4"/>
          <p:cNvPicPr>
            <a:picLocks noChangeAspect="1" noChangeArrowheads="1"/>
          </p:cNvPicPr>
          <p:nvPr>
            <p:ph type="body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179388" y="1557338"/>
            <a:ext cx="8640762" cy="475138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smtClean="0">
                <a:latin typeface="Arial" charset="0"/>
                <a:cs typeface="Arial" charset="0"/>
              </a:rPr>
              <a:t>Apprenticeship Priorities</a:t>
            </a:r>
          </a:p>
        </p:txBody>
      </p:sp>
      <p:sp>
        <p:nvSpPr>
          <p:cNvPr id="46083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GB" sz="2400" smtClean="0">
                <a:latin typeface="Arial" charset="0"/>
                <a:cs typeface="Arial" charset="0"/>
              </a:rPr>
              <a:t>Ministers have identified 3 key priorities for the </a:t>
            </a:r>
          </a:p>
          <a:p>
            <a:pPr>
              <a:buFontTx/>
              <a:buNone/>
            </a:pPr>
            <a:r>
              <a:rPr lang="en-GB" sz="2400" smtClean="0">
                <a:latin typeface="Arial" charset="0"/>
                <a:cs typeface="Arial" charset="0"/>
              </a:rPr>
              <a:t>programme:</a:t>
            </a:r>
            <a:r>
              <a:rPr lang="en-GB" smtClean="0">
                <a:latin typeface="Arial" charset="0"/>
                <a:cs typeface="Arial" charset="0"/>
              </a:rPr>
              <a:t>  </a:t>
            </a:r>
          </a:p>
          <a:p>
            <a:pPr lvl="1"/>
            <a:endParaRPr lang="en-GB" b="1" smtClean="0">
              <a:latin typeface="Arial" charset="0"/>
              <a:cs typeface="Arial" charset="0"/>
            </a:endParaRPr>
          </a:p>
          <a:p>
            <a:r>
              <a:rPr lang="en-GB" smtClean="0">
                <a:latin typeface="Arial" charset="0"/>
                <a:cs typeface="Arial" charset="0"/>
              </a:rPr>
              <a:t>	</a:t>
            </a:r>
            <a:r>
              <a:rPr lang="en-GB" b="0" smtClean="0">
                <a:latin typeface="Arial" charset="0"/>
                <a:cs typeface="Arial" charset="0"/>
              </a:rPr>
              <a:t>1 - to drive up standards and safeguard quality to meet the evolving needs </a:t>
            </a:r>
          </a:p>
          <a:p>
            <a:r>
              <a:rPr lang="en-GB" b="0" smtClean="0">
                <a:latin typeface="Arial" charset="0"/>
                <a:cs typeface="Arial" charset="0"/>
              </a:rPr>
              <a:t>     of employers and learners</a:t>
            </a:r>
            <a:br>
              <a:rPr lang="en-GB" b="0" smtClean="0">
                <a:latin typeface="Arial" charset="0"/>
                <a:cs typeface="Arial" charset="0"/>
              </a:rPr>
            </a:br>
            <a:endParaRPr lang="en-GB" b="0" smtClean="0">
              <a:latin typeface="Arial" charset="0"/>
              <a:cs typeface="Arial" charset="0"/>
            </a:endParaRPr>
          </a:p>
          <a:p>
            <a:r>
              <a:rPr lang="en-GB" b="0" smtClean="0">
                <a:latin typeface="Arial" charset="0"/>
                <a:cs typeface="Arial" charset="0"/>
              </a:rPr>
              <a:t>	2 - to make it as easy as possible to recruit an apprentice, speeding up </a:t>
            </a:r>
          </a:p>
          <a:p>
            <a:r>
              <a:rPr lang="en-GB" b="0" smtClean="0">
                <a:latin typeface="Arial" charset="0"/>
                <a:cs typeface="Arial" charset="0"/>
              </a:rPr>
              <a:t>     processes and cutting red tape</a:t>
            </a:r>
          </a:p>
          <a:p>
            <a:endParaRPr lang="en-GB" b="0" smtClean="0">
              <a:latin typeface="Arial" charset="0"/>
              <a:cs typeface="Arial" charset="0"/>
            </a:endParaRPr>
          </a:p>
          <a:p>
            <a:r>
              <a:rPr lang="en-GB" b="0" smtClean="0">
                <a:latin typeface="Arial" charset="0"/>
                <a:cs typeface="Arial" charset="0"/>
              </a:rPr>
              <a:t>3 - to give most focus in expanding future opportunities where returns and </a:t>
            </a:r>
          </a:p>
          <a:p>
            <a:r>
              <a:rPr lang="en-GB" b="0" smtClean="0">
                <a:latin typeface="Arial" charset="0"/>
                <a:cs typeface="Arial" charset="0"/>
              </a:rPr>
              <a:t>     benefits are greatest, including younger people (16-24), smaller firms, </a:t>
            </a:r>
          </a:p>
          <a:p>
            <a:r>
              <a:rPr lang="en-GB" b="0" smtClean="0">
                <a:latin typeface="Arial" charset="0"/>
                <a:cs typeface="Arial" charset="0"/>
              </a:rPr>
              <a:t>     some sectors, and Advanced and Higher Apprenticeships   </a:t>
            </a:r>
            <a:br>
              <a:rPr lang="en-GB" b="0" smtClean="0">
                <a:latin typeface="Arial" charset="0"/>
                <a:cs typeface="Arial" charset="0"/>
              </a:rPr>
            </a:br>
            <a:endParaRPr lang="en-GB" b="0" smtClean="0">
              <a:latin typeface="Arial" charset="0"/>
              <a:cs typeface="Arial" charset="0"/>
            </a:endParaRPr>
          </a:p>
          <a:p>
            <a:r>
              <a:rPr lang="en-GB" b="0" smtClean="0">
                <a:latin typeface="Arial" charset="0"/>
                <a:cs typeface="Arial" charset="0"/>
              </a:rPr>
              <a:t> […and made clear that Apprenticeships are not the answer for those with basic </a:t>
            </a:r>
          </a:p>
          <a:p>
            <a:r>
              <a:rPr lang="en-GB" b="0" smtClean="0">
                <a:latin typeface="Arial" charset="0"/>
                <a:cs typeface="Arial" charset="0"/>
              </a:rPr>
              <a:t>      skills and employability problems further from job readiness]</a:t>
            </a:r>
          </a:p>
          <a:p>
            <a:endParaRPr lang="en-GB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smtClean="0">
                <a:latin typeface="Arial" charset="0"/>
                <a:cs typeface="Arial" charset="0"/>
              </a:rPr>
              <a:t>Raising standards and quality</a:t>
            </a:r>
          </a:p>
        </p:txBody>
      </p:sp>
      <p:sp>
        <p:nvSpPr>
          <p:cNvPr id="47107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GB" smtClean="0">
                <a:latin typeface="Arial" charset="0"/>
                <a:cs typeface="Arial" charset="0"/>
              </a:rPr>
              <a:t>Measures announced: </a:t>
            </a:r>
            <a:r>
              <a:rPr lang="en-GB" b="0" smtClean="0">
                <a:latin typeface="Arial" charset="0"/>
                <a:cs typeface="Arial" charset="0"/>
              </a:rPr>
              <a:t/>
            </a:r>
            <a:br>
              <a:rPr lang="en-GB" b="0" smtClean="0">
                <a:latin typeface="Arial" charset="0"/>
                <a:cs typeface="Arial" charset="0"/>
              </a:rPr>
            </a:br>
            <a:r>
              <a:rPr lang="en-GB" b="0" smtClean="0">
                <a:latin typeface="Arial" charset="0"/>
                <a:cs typeface="Arial" charset="0"/>
              </a:rPr>
              <a:t/>
            </a:r>
            <a:br>
              <a:rPr lang="en-GB" b="0" smtClean="0">
                <a:latin typeface="Arial" charset="0"/>
                <a:cs typeface="Arial" charset="0"/>
              </a:rPr>
            </a:br>
            <a:r>
              <a:rPr lang="en-GB" b="0" smtClean="0">
                <a:latin typeface="Arial" charset="0"/>
                <a:cs typeface="Arial" charset="0"/>
              </a:rPr>
              <a:t>all apprentices to be supported to study towards a good GCSE standard   qualification in English and maths, where they have not already achieved this</a:t>
            </a:r>
            <a:br>
              <a:rPr lang="en-GB" b="0" smtClean="0">
                <a:latin typeface="Arial" charset="0"/>
                <a:cs typeface="Arial" charset="0"/>
              </a:rPr>
            </a:br>
            <a:r>
              <a:rPr lang="en-GB" b="0" smtClean="0">
                <a:latin typeface="Arial" charset="0"/>
                <a:cs typeface="Arial" charset="0"/>
              </a:rPr>
              <a:t/>
            </a:r>
            <a:br>
              <a:rPr lang="en-GB" b="0" smtClean="0">
                <a:latin typeface="Arial" charset="0"/>
                <a:cs typeface="Arial" charset="0"/>
              </a:rPr>
            </a:br>
            <a:r>
              <a:rPr lang="en-GB" b="0" smtClean="0">
                <a:latin typeface="Arial" charset="0"/>
                <a:cs typeface="Arial" charset="0"/>
              </a:rPr>
              <a:t>an independent employer led review will look critically at how effectively the programme is delivering the professionally recognised qualifications and skills that employers need and that improve learners’ career prospects    </a:t>
            </a:r>
            <a:br>
              <a:rPr lang="en-GB" b="0" smtClean="0">
                <a:latin typeface="Arial" charset="0"/>
                <a:cs typeface="Arial" charset="0"/>
              </a:rPr>
            </a:br>
            <a:r>
              <a:rPr lang="en-GB" b="0" smtClean="0">
                <a:latin typeface="Arial" charset="0"/>
                <a:cs typeface="Arial" charset="0"/>
              </a:rPr>
              <a:t/>
            </a:r>
            <a:br>
              <a:rPr lang="en-GB" b="0" smtClean="0">
                <a:latin typeface="Arial" charset="0"/>
                <a:cs typeface="Arial" charset="0"/>
              </a:rPr>
            </a:br>
            <a:r>
              <a:rPr lang="en-GB" b="0" smtClean="0">
                <a:latin typeface="Arial" charset="0"/>
                <a:cs typeface="Arial" charset="0"/>
              </a:rPr>
              <a:t>better information on providers and their performance, to empower employers and learners as consumers and drive quality and responsiveness </a:t>
            </a:r>
            <a:br>
              <a:rPr lang="en-GB" b="0" smtClean="0">
                <a:latin typeface="Arial" charset="0"/>
                <a:cs typeface="Arial" charset="0"/>
              </a:rPr>
            </a:br>
            <a:r>
              <a:rPr lang="en-GB" b="0" smtClean="0">
                <a:latin typeface="Arial" charset="0"/>
                <a:cs typeface="Arial" charset="0"/>
              </a:rPr>
              <a:t/>
            </a:r>
            <a:br>
              <a:rPr lang="en-GB" b="0" smtClean="0">
                <a:latin typeface="Arial" charset="0"/>
                <a:cs typeface="Arial" charset="0"/>
              </a:rPr>
            </a:br>
            <a:r>
              <a:rPr lang="en-GB" b="0" smtClean="0">
                <a:latin typeface="Arial" charset="0"/>
                <a:cs typeface="Arial" charset="0"/>
              </a:rPr>
              <a:t>setting minimum durations: 16-18 and 19+</a:t>
            </a:r>
            <a:r>
              <a:rPr lang="en-GB" b="0" smtClean="0">
                <a:solidFill>
                  <a:schemeClr val="tx1"/>
                </a:solidFill>
                <a:latin typeface="Arial" charset="0"/>
                <a:cs typeface="Arial" charset="0"/>
              </a:rPr>
              <a:t/>
            </a:r>
            <a:br>
              <a:rPr lang="en-GB" b="0" smtClean="0">
                <a:solidFill>
                  <a:schemeClr val="tx1"/>
                </a:solidFill>
                <a:latin typeface="Arial" charset="0"/>
                <a:cs typeface="Arial" charset="0"/>
              </a:rPr>
            </a:br>
            <a:endParaRPr lang="en-GB" b="0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smtClean="0">
                <a:latin typeface="Arial" charset="0"/>
                <a:cs typeface="Arial" charset="0"/>
              </a:rPr>
              <a:t>Better and faster services, and less red tape</a:t>
            </a:r>
          </a:p>
        </p:txBody>
      </p:sp>
      <p:sp>
        <p:nvSpPr>
          <p:cNvPr id="48131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GB" smtClean="0">
                <a:latin typeface="Arial" charset="0"/>
                <a:cs typeface="Arial" charset="0"/>
              </a:rPr>
              <a:t>Measures announced:</a:t>
            </a:r>
            <a:r>
              <a:rPr lang="en-GB" b="0" smtClean="0">
                <a:latin typeface="Arial" charset="0"/>
                <a:cs typeface="Arial" charset="0"/>
              </a:rPr>
              <a:t/>
            </a:r>
            <a:br>
              <a:rPr lang="en-GB" b="0" smtClean="0">
                <a:latin typeface="Arial" charset="0"/>
                <a:cs typeface="Arial" charset="0"/>
              </a:rPr>
            </a:br>
            <a:r>
              <a:rPr lang="en-GB" b="0" smtClean="0">
                <a:latin typeface="Arial" charset="0"/>
                <a:cs typeface="Arial" charset="0"/>
              </a:rPr>
              <a:t/>
            </a:r>
            <a:br>
              <a:rPr lang="en-GB" b="0" smtClean="0">
                <a:latin typeface="Arial" charset="0"/>
                <a:cs typeface="Arial" charset="0"/>
              </a:rPr>
            </a:br>
            <a:r>
              <a:rPr lang="en-GB" b="0" smtClean="0">
                <a:latin typeface="Arial" charset="0"/>
                <a:cs typeface="Arial" charset="0"/>
              </a:rPr>
              <a:t>Reducing the time to recruit an apprentice; removing all health and safety requirements that go beyond those for other employees </a:t>
            </a:r>
          </a:p>
          <a:p>
            <a:r>
              <a:rPr lang="en-GB" b="0" smtClean="0">
                <a:latin typeface="Arial" charset="0"/>
                <a:cs typeface="Arial" charset="0"/>
              </a:rPr>
              <a:t/>
            </a:r>
            <a:br>
              <a:rPr lang="en-GB" b="0" smtClean="0">
                <a:latin typeface="Arial" charset="0"/>
                <a:cs typeface="Arial" charset="0"/>
              </a:rPr>
            </a:br>
            <a:r>
              <a:rPr lang="en-GB" b="0" smtClean="0">
                <a:latin typeface="Arial" charset="0"/>
                <a:cs typeface="Arial" charset="0"/>
              </a:rPr>
              <a:t>More targeted support for smaller firms, including tailored guidance and a dedicated National Apprenticeship Service team  (SBU)</a:t>
            </a:r>
          </a:p>
          <a:p>
            <a:r>
              <a:rPr lang="en-GB" b="0" smtClean="0">
                <a:latin typeface="Arial" charset="0"/>
                <a:cs typeface="Arial" charset="0"/>
              </a:rPr>
              <a:t>      </a:t>
            </a:r>
            <a:br>
              <a:rPr lang="en-GB" b="0" smtClean="0">
                <a:latin typeface="Arial" charset="0"/>
                <a:cs typeface="Arial" charset="0"/>
              </a:rPr>
            </a:br>
            <a:r>
              <a:rPr lang="en-GB" b="0" smtClean="0">
                <a:latin typeface="Arial" charset="0"/>
                <a:cs typeface="Arial" charset="0"/>
              </a:rPr>
              <a:t>New flexibility for small employers (less than 10 employees) to get funding/co-funding for wider business skills modules, recognising the broader scope of roles in such businesses that may exist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smtClean="0">
                <a:latin typeface="Arial" charset="0"/>
                <a:cs typeface="Arial" charset="0"/>
              </a:rPr>
              <a:t>Focusing where returns and </a:t>
            </a:r>
            <a:br>
              <a:rPr lang="en-GB" smtClean="0">
                <a:latin typeface="Arial" charset="0"/>
                <a:cs typeface="Arial" charset="0"/>
              </a:rPr>
            </a:br>
            <a:r>
              <a:rPr lang="en-GB" smtClean="0">
                <a:latin typeface="Arial" charset="0"/>
                <a:cs typeface="Arial" charset="0"/>
              </a:rPr>
              <a:t>benefits are greatest</a:t>
            </a:r>
          </a:p>
        </p:txBody>
      </p:sp>
      <p:sp>
        <p:nvSpPr>
          <p:cNvPr id="49155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GB" smtClean="0">
                <a:latin typeface="Arial" charset="0"/>
                <a:cs typeface="Arial" charset="0"/>
              </a:rPr>
              <a:t>Measures announced</a:t>
            </a:r>
          </a:p>
          <a:p>
            <a:r>
              <a:rPr lang="en-GB" b="0" smtClean="0">
                <a:latin typeface="Arial" charset="0"/>
                <a:cs typeface="Arial" charset="0"/>
              </a:rPr>
              <a:t/>
            </a:r>
            <a:br>
              <a:rPr lang="en-GB" b="0" smtClean="0">
                <a:latin typeface="Arial" charset="0"/>
                <a:cs typeface="Arial" charset="0"/>
              </a:rPr>
            </a:br>
            <a:r>
              <a:rPr lang="en-GB" b="0" smtClean="0">
                <a:latin typeface="Arial" charset="0"/>
                <a:cs typeface="Arial" charset="0"/>
              </a:rPr>
              <a:t>New incentive payments (£1500) for small employers taking on young apprentices (16-24), where these are new jobs </a:t>
            </a:r>
            <a:br>
              <a:rPr lang="en-GB" b="0" smtClean="0">
                <a:latin typeface="Arial" charset="0"/>
                <a:cs typeface="Arial" charset="0"/>
              </a:rPr>
            </a:br>
            <a:r>
              <a:rPr lang="en-GB" b="0" smtClean="0">
                <a:latin typeface="Arial" charset="0"/>
                <a:cs typeface="Arial" charset="0"/>
              </a:rPr>
              <a:t/>
            </a:r>
            <a:br>
              <a:rPr lang="en-GB" b="0" smtClean="0">
                <a:latin typeface="Arial" charset="0"/>
                <a:cs typeface="Arial" charset="0"/>
              </a:rPr>
            </a:br>
            <a:r>
              <a:rPr lang="en-GB" b="0" smtClean="0">
                <a:latin typeface="Arial" charset="0"/>
                <a:cs typeface="Arial" charset="0"/>
              </a:rPr>
              <a:t>Funding to expand Higher Apprenticeships</a:t>
            </a:r>
            <a:br>
              <a:rPr lang="en-GB" b="0" smtClean="0">
                <a:latin typeface="Arial" charset="0"/>
                <a:cs typeface="Arial" charset="0"/>
              </a:rPr>
            </a:br>
            <a:r>
              <a:rPr lang="en-GB" b="0" smtClean="0">
                <a:latin typeface="Arial" charset="0"/>
                <a:cs typeface="Arial" charset="0"/>
              </a:rPr>
              <a:t/>
            </a:r>
            <a:br>
              <a:rPr lang="en-GB" b="0" smtClean="0">
                <a:latin typeface="Arial" charset="0"/>
                <a:cs typeface="Arial" charset="0"/>
              </a:rPr>
            </a:br>
            <a:r>
              <a:rPr lang="en-GB" b="0" smtClean="0">
                <a:latin typeface="Arial" charset="0"/>
                <a:cs typeface="Arial" charset="0"/>
              </a:rPr>
              <a:t>Prioritising younger people, higher return sectors, Advanced and Higher  qualifications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/>
          </p:cNvSpPr>
          <p:nvPr>
            <p:ph type="title" idx="4294967295"/>
          </p:nvPr>
        </p:nvSpPr>
        <p:spPr>
          <a:xfrm>
            <a:off x="250825" y="441325"/>
            <a:ext cx="8893175" cy="539750"/>
          </a:xfrm>
        </p:spPr>
        <p:txBody>
          <a:bodyPr tIns="0"/>
          <a:lstStyle/>
          <a:p>
            <a:r>
              <a:rPr lang="en-GB" sz="1900" smtClean="0">
                <a:latin typeface="Arial" charset="0"/>
                <a:cs typeface="Arial" charset="0"/>
              </a:rPr>
              <a:t>There is evidence of strong benefits to employers from investing in the Apprenticeship Programme</a:t>
            </a:r>
          </a:p>
        </p:txBody>
      </p:sp>
      <p:pic>
        <p:nvPicPr>
          <p:cNvPr id="52227" name="Picture 2"/>
          <p:cNvPicPr>
            <a:picLocks noChangeAspect="1" noChangeArrowheads="1"/>
          </p:cNvPicPr>
          <p:nvPr>
            <p:ph type="body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179388" y="1089025"/>
            <a:ext cx="8964612" cy="5457825"/>
          </a:xfrm>
          <a:ln>
            <a:solidFill>
              <a:srgbClr val="00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smtClean="0">
                <a:latin typeface="Arial" charset="0"/>
                <a:cs typeface="Arial" charset="0"/>
              </a:rPr>
              <a:t>The National Apprenticeship Service</a:t>
            </a:r>
          </a:p>
        </p:txBody>
      </p:sp>
      <p:sp>
        <p:nvSpPr>
          <p:cNvPr id="53251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GB" smtClean="0">
                <a:latin typeface="Arial" charset="0"/>
                <a:cs typeface="Arial" charset="0"/>
              </a:rPr>
              <a:t>Founded in April 2009 to offer support to all parties </a:t>
            </a:r>
          </a:p>
          <a:p>
            <a:endParaRPr lang="en-GB" smtClean="0">
              <a:latin typeface="Arial" charset="0"/>
              <a:cs typeface="Arial" charset="0"/>
            </a:endParaRPr>
          </a:p>
          <a:p>
            <a:r>
              <a:rPr lang="en-GB" smtClean="0">
                <a:latin typeface="Arial" charset="0"/>
                <a:cs typeface="Arial" charset="0"/>
              </a:rPr>
              <a:t>Helps create new Apprenticeship markets </a:t>
            </a:r>
          </a:p>
          <a:p>
            <a:endParaRPr lang="en-GB" smtClean="0">
              <a:latin typeface="Arial" charset="0"/>
              <a:cs typeface="Arial" charset="0"/>
            </a:endParaRPr>
          </a:p>
          <a:p>
            <a:r>
              <a:rPr lang="en-GB" smtClean="0">
                <a:latin typeface="Arial" charset="0"/>
                <a:cs typeface="Arial" charset="0"/>
              </a:rPr>
              <a:t>Provides support to employers interested in starting Apprenticeship programmes (30,000 since its inception) </a:t>
            </a:r>
          </a:p>
          <a:p>
            <a:endParaRPr lang="en-GB" smtClean="0">
              <a:latin typeface="Arial" charset="0"/>
              <a:cs typeface="Arial" charset="0"/>
            </a:endParaRPr>
          </a:p>
          <a:p>
            <a:r>
              <a:rPr lang="en-GB" smtClean="0">
                <a:latin typeface="Arial" charset="0"/>
                <a:cs typeface="Arial" charset="0"/>
              </a:rPr>
              <a:t>Informs individuals, stakeholders and partners about Apprenticeships</a:t>
            </a:r>
          </a:p>
          <a:p>
            <a:endParaRPr lang="en-GB" smtClean="0">
              <a:latin typeface="Arial" charset="0"/>
              <a:cs typeface="Arial" charset="0"/>
            </a:endParaRPr>
          </a:p>
          <a:p>
            <a:r>
              <a:rPr lang="en-GB" smtClean="0">
                <a:latin typeface="Arial" charset="0"/>
                <a:cs typeface="Arial" charset="0"/>
              </a:rPr>
              <a:t>Develops new internet based tools and guides </a:t>
            </a:r>
            <a:r>
              <a:rPr lang="en-GB" smtClean="0">
                <a:latin typeface="Arial" charset="0"/>
                <a:cs typeface="Arial" charset="0"/>
                <a:hlinkClick r:id="rId2"/>
              </a:rPr>
              <a:t>pprenticeships.org.uk</a:t>
            </a:r>
            <a:endParaRPr lang="en-GB" smtClean="0">
              <a:latin typeface="Arial" charset="0"/>
              <a:cs typeface="Arial" charset="0"/>
            </a:endParaRPr>
          </a:p>
          <a:p>
            <a:endParaRPr lang="en-GB" smtClean="0">
              <a:latin typeface="Arial" charset="0"/>
              <a:cs typeface="Arial" charset="0"/>
            </a:endParaRPr>
          </a:p>
          <a:p>
            <a:r>
              <a:rPr lang="en-GB" smtClean="0">
                <a:latin typeface="Arial" charset="0"/>
                <a:cs typeface="Arial" charset="0"/>
              </a:rPr>
              <a:t>Oversees the growth of the Apprenticeship programme and monitors quality</a:t>
            </a:r>
          </a:p>
          <a:p>
            <a:endParaRPr lang="en-GB" smtClean="0">
              <a:latin typeface="Arial" charset="0"/>
              <a:cs typeface="Arial" charset="0"/>
            </a:endParaRPr>
          </a:p>
          <a:p>
            <a:r>
              <a:rPr lang="en-GB" smtClean="0">
                <a:latin typeface="Arial" charset="0"/>
                <a:cs typeface="Arial" charset="0"/>
              </a:rPr>
              <a:t>For more information regarding Apprenticeships in England </a:t>
            </a:r>
          </a:p>
          <a:p>
            <a:r>
              <a:rPr lang="en-GB" smtClean="0">
                <a:latin typeface="Arial" charset="0"/>
                <a:cs typeface="Arial" charset="0"/>
              </a:rPr>
              <a:t>please contact; Andrew.Barlow@Apprenticeships.Gov.uk</a:t>
            </a:r>
          </a:p>
          <a:p>
            <a:endParaRPr lang="en-GB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5"/>
          <p:cNvSpPr>
            <a:spLocks noGrp="1"/>
          </p:cNvSpPr>
          <p:nvPr>
            <p:ph type="ctrTitle"/>
          </p:nvPr>
        </p:nvSpPr>
        <p:spPr>
          <a:xfrm>
            <a:off x="360363" y="2205038"/>
            <a:ext cx="8424862" cy="396875"/>
          </a:xfrm>
        </p:spPr>
        <p:txBody>
          <a:bodyPr/>
          <a:lstStyle/>
          <a:p>
            <a:pPr eaLnBrk="1" hangingPunct="1"/>
            <a:r>
              <a:rPr lang="en-GB" smtClean="0">
                <a:latin typeface="Arial" charset="0"/>
                <a:cs typeface="Arial" charset="0"/>
              </a:rPr>
              <a:t>APPRENTICESHIP GRANTS FOR EMPLOYERS (AGE)</a:t>
            </a:r>
          </a:p>
        </p:txBody>
      </p:sp>
      <p:sp>
        <p:nvSpPr>
          <p:cNvPr id="22530" name="Footer Placeholder 2"/>
          <p:cNvSpPr>
            <a:spLocks noGrp="1"/>
          </p:cNvSpPr>
          <p:nvPr>
            <p:ph type="ftr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mtClean="0">
                <a:latin typeface="Arial" charset="0"/>
                <a:cs typeface="Arial" charset="0"/>
              </a:rPr>
              <a:t>National Apprenticeship Service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smtClean="0">
                <a:latin typeface="Arial" charset="0"/>
                <a:cs typeface="Arial" charset="0"/>
              </a:rPr>
              <a:t>Apprenticeship Grant for Employers</a:t>
            </a:r>
            <a:br>
              <a:rPr lang="en-GB" smtClean="0">
                <a:latin typeface="Arial" charset="0"/>
                <a:cs typeface="Arial" charset="0"/>
              </a:rPr>
            </a:br>
            <a:r>
              <a:rPr lang="en-GB" smtClean="0">
                <a:latin typeface="Arial" charset="0"/>
                <a:cs typeface="Arial" charset="0"/>
              </a:rPr>
              <a:t>A.G.E.</a:t>
            </a:r>
          </a:p>
        </p:txBody>
      </p:sp>
      <p:sp>
        <p:nvSpPr>
          <p:cNvPr id="54275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GB" sz="2000" smtClean="0">
                <a:latin typeface="Arial" charset="0"/>
                <a:cs typeface="Arial" charset="0"/>
              </a:rPr>
              <a:t>In November 2011 the Government announced the Youth Contract</a:t>
            </a:r>
          </a:p>
          <a:p>
            <a:r>
              <a:rPr lang="en-GB" sz="2000" smtClean="0">
                <a:latin typeface="Arial" charset="0"/>
                <a:cs typeface="Arial" charset="0"/>
              </a:rPr>
              <a:t> - a </a:t>
            </a:r>
            <a:r>
              <a:rPr lang="en-GB" sz="2000" b="0" smtClean="0">
                <a:latin typeface="Arial" charset="0"/>
                <a:cs typeface="Arial" charset="0"/>
              </a:rPr>
              <a:t>£1 billion</a:t>
            </a:r>
            <a:r>
              <a:rPr lang="en-GB" sz="2000" smtClean="0">
                <a:latin typeface="Arial" charset="0"/>
                <a:cs typeface="Arial" charset="0"/>
              </a:rPr>
              <a:t> package of support to encourage small &amp; medium sized</a:t>
            </a:r>
          </a:p>
          <a:p>
            <a:r>
              <a:rPr lang="en-GB" sz="2000" smtClean="0">
                <a:latin typeface="Arial" charset="0"/>
                <a:cs typeface="Arial" charset="0"/>
              </a:rPr>
              <a:t> businesses to employ young people</a:t>
            </a:r>
          </a:p>
          <a:p>
            <a:endParaRPr lang="en-GB" sz="2000" smtClean="0">
              <a:latin typeface="Arial" charset="0"/>
              <a:cs typeface="Arial" charset="0"/>
            </a:endParaRPr>
          </a:p>
          <a:p>
            <a:r>
              <a:rPr lang="en-GB" sz="2000" smtClean="0">
                <a:latin typeface="Arial" charset="0"/>
                <a:cs typeface="Arial" charset="0"/>
              </a:rPr>
              <a:t>The National Apprenticeship Service will provide up to </a:t>
            </a:r>
            <a:r>
              <a:rPr lang="en-GB" sz="2000" b="0" smtClean="0">
                <a:latin typeface="Arial" charset="0"/>
                <a:cs typeface="Arial" charset="0"/>
              </a:rPr>
              <a:t>40,000</a:t>
            </a:r>
          </a:p>
          <a:p>
            <a:r>
              <a:rPr lang="en-GB" sz="2000" smtClean="0">
                <a:latin typeface="Arial" charset="0"/>
                <a:cs typeface="Arial" charset="0"/>
              </a:rPr>
              <a:t> Apprenticeship grants (AGE 16 to 24) of </a:t>
            </a:r>
            <a:r>
              <a:rPr lang="en-GB" sz="2000" b="0" smtClean="0">
                <a:latin typeface="Arial" charset="0"/>
                <a:cs typeface="Arial" charset="0"/>
              </a:rPr>
              <a:t>£1,500</a:t>
            </a:r>
            <a:r>
              <a:rPr lang="en-GB" sz="2000" smtClean="0">
                <a:latin typeface="Arial" charset="0"/>
                <a:cs typeface="Arial" charset="0"/>
              </a:rPr>
              <a:t> to organisations</a:t>
            </a:r>
          </a:p>
          <a:p>
            <a:r>
              <a:rPr lang="en-GB" sz="2000" smtClean="0">
                <a:latin typeface="Arial" charset="0"/>
                <a:cs typeface="Arial" charset="0"/>
              </a:rPr>
              <a:t> employing less than 250 employees recruiting their first 16 to 24 year</a:t>
            </a:r>
          </a:p>
          <a:p>
            <a:r>
              <a:rPr lang="en-GB" sz="2000" smtClean="0">
                <a:latin typeface="Arial" charset="0"/>
                <a:cs typeface="Arial" charset="0"/>
              </a:rPr>
              <a:t> old apprentices</a:t>
            </a:r>
          </a:p>
          <a:p>
            <a:endParaRPr lang="en-GB" sz="2000" smtClean="0">
              <a:latin typeface="Arial" charset="0"/>
              <a:cs typeface="Arial" charset="0"/>
            </a:endParaRPr>
          </a:p>
          <a:p>
            <a:r>
              <a:rPr lang="en-GB" sz="2000" smtClean="0">
                <a:latin typeface="Arial" charset="0"/>
                <a:cs typeface="Arial" charset="0"/>
              </a:rPr>
              <a:t>Our priority is to support those employers </a:t>
            </a:r>
            <a:r>
              <a:rPr lang="en-GB" sz="2000" b="0" smtClean="0">
                <a:latin typeface="Arial" charset="0"/>
                <a:cs typeface="Arial" charset="0"/>
              </a:rPr>
              <a:t>NEW</a:t>
            </a:r>
            <a:r>
              <a:rPr lang="en-GB" sz="2000" smtClean="0">
                <a:latin typeface="Arial" charset="0"/>
                <a:cs typeface="Arial" charset="0"/>
              </a:rPr>
              <a:t> to Apprenticeships</a:t>
            </a:r>
          </a:p>
          <a:p>
            <a:r>
              <a:rPr lang="en-GB" sz="2000" smtClean="0">
                <a:latin typeface="Arial" charset="0"/>
                <a:cs typeface="Arial" charset="0"/>
              </a:rPr>
              <a:t>AGE 16 to 24  aims to support those priority sectors that will give the</a:t>
            </a:r>
          </a:p>
          <a:p>
            <a:r>
              <a:rPr lang="en-GB" sz="2000" smtClean="0">
                <a:latin typeface="Arial" charset="0"/>
                <a:cs typeface="Arial" charset="0"/>
              </a:rPr>
              <a:t> greatest return to the economy</a:t>
            </a:r>
          </a:p>
          <a:p>
            <a:endParaRPr lang="en-GB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4"/>
          <p:cNvSpPr>
            <a:spLocks noGrp="1"/>
          </p:cNvSpPr>
          <p:nvPr>
            <p:ph type="title"/>
          </p:nvPr>
        </p:nvSpPr>
        <p:spPr>
          <a:xfrm>
            <a:off x="358775" y="360363"/>
            <a:ext cx="7092950" cy="981075"/>
          </a:xfrm>
        </p:spPr>
        <p:txBody>
          <a:bodyPr/>
          <a:lstStyle/>
          <a:p>
            <a:pPr eaLnBrk="1" hangingPunct="1"/>
            <a:r>
              <a:rPr lang="en-GB" smtClean="0">
                <a:latin typeface="Arial" charset="0"/>
                <a:cs typeface="Arial" charset="0"/>
              </a:rPr>
              <a:t/>
            </a:r>
            <a:br>
              <a:rPr lang="en-GB" smtClean="0">
                <a:latin typeface="Arial" charset="0"/>
                <a:cs typeface="Arial" charset="0"/>
              </a:rPr>
            </a:br>
            <a:r>
              <a:rPr lang="en-GB" smtClean="0">
                <a:solidFill>
                  <a:schemeClr val="bg1"/>
                </a:solidFill>
                <a:latin typeface="Arial" charset="0"/>
                <a:cs typeface="Arial" charset="0"/>
              </a:rPr>
              <a:t>Subtitle here</a:t>
            </a:r>
          </a:p>
        </p:txBody>
      </p:sp>
      <p:sp>
        <p:nvSpPr>
          <p:cNvPr id="14338" name="Footer Placeholder 3"/>
          <p:cNvSpPr>
            <a:spLocks noGrp="1"/>
          </p:cNvSpPr>
          <p:nvPr>
            <p:ph type="ftr" sz="quarter" idx="13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mtClean="0">
                <a:latin typeface="Arial" charset="0"/>
                <a:cs typeface="Arial" charset="0"/>
              </a:rPr>
              <a:t>National Apprenticeship Service</a:t>
            </a:r>
          </a:p>
        </p:txBody>
      </p:sp>
      <p:sp>
        <p:nvSpPr>
          <p:cNvPr id="14339" name="Content Placeholder 5"/>
          <p:cNvSpPr>
            <a:spLocks noGrp="1"/>
          </p:cNvSpPr>
          <p:nvPr>
            <p:ph idx="1"/>
          </p:nvPr>
        </p:nvSpPr>
        <p:spPr>
          <a:xfrm>
            <a:off x="395288" y="1412875"/>
            <a:ext cx="4116387" cy="4525963"/>
          </a:xfrm>
        </p:spPr>
        <p:txBody>
          <a:bodyPr/>
          <a:lstStyle/>
          <a:p>
            <a:pPr indent="0" eaLnBrk="1" hangingPunct="1"/>
            <a:r>
              <a:rPr lang="en-GB" smtClean="0">
                <a:latin typeface="Arial" charset="0"/>
                <a:cs typeface="Arial" charset="0"/>
              </a:rPr>
              <a:t>Apprenticeships are the centre-piece of the Government’s approach on vocational training</a:t>
            </a:r>
          </a:p>
          <a:p>
            <a:pPr indent="0" eaLnBrk="1" hangingPunct="1"/>
            <a:endParaRPr lang="en-GB" smtClean="0">
              <a:latin typeface="Arial" charset="0"/>
              <a:cs typeface="Arial" charset="0"/>
            </a:endParaRPr>
          </a:p>
          <a:p>
            <a:pPr indent="0" eaLnBrk="1" hangingPunct="1"/>
            <a:r>
              <a:rPr lang="en-GB" smtClean="0">
                <a:latin typeface="Arial" charset="0"/>
                <a:cs typeface="Arial" charset="0"/>
              </a:rPr>
              <a:t>Ambition is to create a vocational pathway of equal value to that of  higher education </a:t>
            </a:r>
          </a:p>
          <a:p>
            <a:pPr indent="0" eaLnBrk="1" hangingPunct="1"/>
            <a:endParaRPr lang="en-GB" smtClean="0">
              <a:latin typeface="Arial" charset="0"/>
              <a:cs typeface="Arial" charset="0"/>
            </a:endParaRPr>
          </a:p>
          <a:p>
            <a:pPr indent="0" eaLnBrk="1" hangingPunct="1"/>
            <a:r>
              <a:rPr lang="en-GB" smtClean="0">
                <a:latin typeface="Arial" charset="0"/>
                <a:cs typeface="Arial" charset="0"/>
              </a:rPr>
              <a:t>England has had a long history of Apprenticeships, with first mentions dating back to the 13th century</a:t>
            </a:r>
          </a:p>
          <a:p>
            <a:pPr indent="0" eaLnBrk="1" hangingPunct="1"/>
            <a:endParaRPr lang="en-GB" smtClean="0">
              <a:latin typeface="Arial" charset="0"/>
              <a:cs typeface="Arial" charset="0"/>
            </a:endParaRPr>
          </a:p>
          <a:p>
            <a:pPr indent="0" eaLnBrk="1" hangingPunct="1"/>
            <a:r>
              <a:rPr lang="en-GB" smtClean="0">
                <a:latin typeface="Arial" charset="0"/>
                <a:cs typeface="Arial" charset="0"/>
              </a:rPr>
              <a:t>Recent successive Governments’ support has reinvigorated the programme with funding at 1.5bn this year </a:t>
            </a:r>
          </a:p>
          <a:p>
            <a:pPr indent="0" eaLnBrk="1" hangingPunct="1"/>
            <a:endParaRPr lang="en-GB" smtClean="0">
              <a:latin typeface="Arial" charset="0"/>
              <a:cs typeface="Arial" charset="0"/>
            </a:endParaRPr>
          </a:p>
          <a:p>
            <a:pPr indent="0" eaLnBrk="1" hangingPunct="1"/>
            <a:endParaRPr lang="en-GB" smtClean="0">
              <a:latin typeface="Arial" charset="0"/>
              <a:cs typeface="Arial" charset="0"/>
            </a:endParaRPr>
          </a:p>
        </p:txBody>
      </p:sp>
      <p:pic>
        <p:nvPicPr>
          <p:cNvPr id="14340" name="Content Placeholder 11"/>
          <p:cNvPicPr>
            <a:picLocks noGrp="1" noChangeAspect="1"/>
          </p:cNvPicPr>
          <p:nvPr>
            <p:ph idx="12"/>
          </p:nvPr>
        </p:nvPicPr>
        <p:blipFill>
          <a:blip r:embed="rId2"/>
          <a:srcRect/>
          <a:stretch>
            <a:fillRect/>
          </a:stretch>
        </p:blipFill>
        <p:spPr>
          <a:xfrm>
            <a:off x="4859338" y="1520825"/>
            <a:ext cx="4111625" cy="2727325"/>
          </a:xfrm>
        </p:spPr>
      </p:pic>
      <p:sp>
        <p:nvSpPr>
          <p:cNvPr id="14341" name="Rectangle 2"/>
          <p:cNvSpPr>
            <a:spLocks/>
          </p:cNvSpPr>
          <p:nvPr/>
        </p:nvSpPr>
        <p:spPr bwMode="auto">
          <a:xfrm>
            <a:off x="358775" y="360363"/>
            <a:ext cx="842645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GB" sz="2600" b="1">
              <a:cs typeface="Arial" charset="0"/>
            </a:endParaRPr>
          </a:p>
        </p:txBody>
      </p:sp>
      <p:sp>
        <p:nvSpPr>
          <p:cNvPr id="14342" name="Rectangle 2"/>
          <p:cNvSpPr>
            <a:spLocks/>
          </p:cNvSpPr>
          <p:nvPr/>
        </p:nvSpPr>
        <p:spPr bwMode="auto">
          <a:xfrm>
            <a:off x="323850" y="188913"/>
            <a:ext cx="842645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r>
              <a:rPr lang="en-GB" sz="2600" b="1">
                <a:cs typeface="Arial" charset="0"/>
              </a:rPr>
              <a:t/>
            </a:r>
            <a:br>
              <a:rPr lang="en-GB" sz="2600" b="1">
                <a:cs typeface="Arial" charset="0"/>
              </a:rPr>
            </a:br>
            <a:r>
              <a:rPr lang="en-GB" sz="2600" b="1">
                <a:cs typeface="Arial" charset="0"/>
              </a:rPr>
              <a:t>Apprenticeships in England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smtClean="0">
                <a:latin typeface="Arial" charset="0"/>
                <a:cs typeface="Arial" charset="0"/>
              </a:rPr>
              <a:t>AGE Eligibility</a:t>
            </a:r>
          </a:p>
        </p:txBody>
      </p:sp>
      <p:sp>
        <p:nvSpPr>
          <p:cNvPr id="55299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lvl="1" eaLnBrk="1" hangingPunct="1">
              <a:lnSpc>
                <a:spcPct val="90000"/>
              </a:lnSpc>
              <a:spcAft>
                <a:spcPct val="25000"/>
              </a:spcAft>
              <a:buFontTx/>
              <a:buNone/>
            </a:pPr>
            <a:r>
              <a:rPr lang="en-GB" sz="2000" smtClean="0">
                <a:latin typeface="Arial" charset="0"/>
                <a:cs typeface="Arial" charset="0"/>
              </a:rPr>
              <a:t>Our aim is to support </a:t>
            </a:r>
            <a:r>
              <a:rPr lang="en-GB" sz="2000" b="1" smtClean="0">
                <a:latin typeface="Arial" charset="0"/>
                <a:cs typeface="Arial" charset="0"/>
              </a:rPr>
              <a:t>employers</a:t>
            </a:r>
            <a:r>
              <a:rPr lang="en-GB" sz="2000" smtClean="0">
                <a:latin typeface="Arial" charset="0"/>
                <a:cs typeface="Arial" charset="0"/>
              </a:rPr>
              <a:t> new to Apprenticeship</a:t>
            </a:r>
          </a:p>
          <a:p>
            <a:pPr lvl="1" eaLnBrk="1" hangingPunct="1">
              <a:lnSpc>
                <a:spcPct val="90000"/>
              </a:lnSpc>
              <a:spcAft>
                <a:spcPct val="25000"/>
              </a:spcAft>
              <a:buFontTx/>
              <a:buNone/>
            </a:pPr>
            <a:r>
              <a:rPr lang="en-GB" sz="2000" smtClean="0">
                <a:latin typeface="Arial" charset="0"/>
                <a:cs typeface="Arial" charset="0"/>
              </a:rPr>
              <a:t> delivery to offer </a:t>
            </a:r>
            <a:r>
              <a:rPr lang="en-GB" sz="2000" b="1" smtClean="0">
                <a:solidFill>
                  <a:schemeClr val="accent2"/>
                </a:solidFill>
                <a:latin typeface="Arial" charset="0"/>
                <a:cs typeface="Arial" charset="0"/>
              </a:rPr>
              <a:t>NEW</a:t>
            </a:r>
            <a:r>
              <a:rPr lang="en-GB" sz="2000" b="1" smtClean="0">
                <a:latin typeface="Arial" charset="0"/>
                <a:cs typeface="Arial" charset="0"/>
              </a:rPr>
              <a:t> jobs</a:t>
            </a:r>
            <a:r>
              <a:rPr lang="en-GB" sz="2000" smtClean="0">
                <a:latin typeface="Arial" charset="0"/>
                <a:cs typeface="Arial" charset="0"/>
              </a:rPr>
              <a:t> in support of young people</a:t>
            </a:r>
          </a:p>
          <a:p>
            <a:pPr lvl="1" eaLnBrk="1" hangingPunct="1">
              <a:lnSpc>
                <a:spcPct val="90000"/>
              </a:lnSpc>
              <a:spcAft>
                <a:spcPct val="25000"/>
              </a:spcAft>
              <a:buFontTx/>
              <a:buNone/>
            </a:pPr>
            <a:endParaRPr lang="en-GB" sz="2000" smtClean="0">
              <a:latin typeface="Arial" charset="0"/>
              <a:cs typeface="Arial" charset="0"/>
            </a:endParaRPr>
          </a:p>
          <a:p>
            <a:pPr lvl="1" eaLnBrk="1" hangingPunct="1">
              <a:lnSpc>
                <a:spcPct val="90000"/>
              </a:lnSpc>
              <a:spcAft>
                <a:spcPct val="25000"/>
              </a:spcAft>
              <a:buFontTx/>
              <a:buNone/>
            </a:pPr>
            <a:r>
              <a:rPr lang="en-GB" sz="2000" smtClean="0">
                <a:latin typeface="Arial" charset="0"/>
                <a:cs typeface="Arial" charset="0"/>
              </a:rPr>
              <a:t>At least 20,000 grants to small employers (under 50)</a:t>
            </a:r>
          </a:p>
          <a:p>
            <a:pPr lvl="1" eaLnBrk="1" hangingPunct="1">
              <a:lnSpc>
                <a:spcPct val="90000"/>
              </a:lnSpc>
              <a:spcAft>
                <a:spcPct val="25000"/>
              </a:spcAft>
              <a:buFontTx/>
              <a:buNone/>
            </a:pPr>
            <a:endParaRPr lang="en-GB" sz="2000" smtClean="0">
              <a:latin typeface="Arial" charset="0"/>
              <a:cs typeface="Arial" charset="0"/>
            </a:endParaRPr>
          </a:p>
          <a:p>
            <a:pPr lvl="1" eaLnBrk="1" hangingPunct="1">
              <a:lnSpc>
                <a:spcPct val="90000"/>
              </a:lnSpc>
              <a:spcAft>
                <a:spcPct val="25000"/>
              </a:spcAft>
              <a:buFontTx/>
              <a:buNone/>
            </a:pPr>
            <a:r>
              <a:rPr lang="en-GB" sz="2000" smtClean="0">
                <a:latin typeface="Arial" charset="0"/>
                <a:cs typeface="Arial" charset="0"/>
              </a:rPr>
              <a:t>The remaining 20,000 grants to small (under 50) or </a:t>
            </a:r>
          </a:p>
          <a:p>
            <a:pPr lvl="1" eaLnBrk="1" hangingPunct="1">
              <a:lnSpc>
                <a:spcPct val="90000"/>
              </a:lnSpc>
              <a:spcAft>
                <a:spcPct val="25000"/>
              </a:spcAft>
              <a:buFontTx/>
              <a:buNone/>
            </a:pPr>
            <a:r>
              <a:rPr lang="en-GB" sz="2000" smtClean="0">
                <a:latin typeface="Arial" charset="0"/>
                <a:cs typeface="Arial" charset="0"/>
              </a:rPr>
              <a:t>medium (under 250) employers</a:t>
            </a:r>
          </a:p>
          <a:p>
            <a:pPr lvl="1" eaLnBrk="1" hangingPunct="1">
              <a:lnSpc>
                <a:spcPct val="90000"/>
              </a:lnSpc>
              <a:spcAft>
                <a:spcPct val="25000"/>
              </a:spcAft>
              <a:buFontTx/>
              <a:buNone/>
            </a:pPr>
            <a:endParaRPr lang="en-GB" sz="2000" smtClean="0">
              <a:latin typeface="Arial" charset="0"/>
              <a:cs typeface="Arial" charset="0"/>
            </a:endParaRPr>
          </a:p>
          <a:p>
            <a:pPr lvl="1" eaLnBrk="1" hangingPunct="1">
              <a:lnSpc>
                <a:spcPct val="90000"/>
              </a:lnSpc>
              <a:spcAft>
                <a:spcPct val="25000"/>
              </a:spcAft>
              <a:buFontTx/>
              <a:buNone/>
            </a:pPr>
            <a:r>
              <a:rPr lang="en-GB" sz="2000" smtClean="0">
                <a:latin typeface="Arial" charset="0"/>
                <a:cs typeface="Arial" charset="0"/>
              </a:rPr>
              <a:t>The employer must recruit a 16 to 24 year old who is living in England</a:t>
            </a:r>
          </a:p>
          <a:p>
            <a:pPr lvl="1" eaLnBrk="1" hangingPunct="1">
              <a:lnSpc>
                <a:spcPct val="90000"/>
              </a:lnSpc>
              <a:spcAft>
                <a:spcPct val="25000"/>
              </a:spcAft>
              <a:buFontTx/>
              <a:buNone/>
            </a:pPr>
            <a:r>
              <a:rPr lang="en-GB" sz="2000" smtClean="0">
                <a:latin typeface="Arial" charset="0"/>
                <a:cs typeface="Arial" charset="0"/>
              </a:rPr>
              <a:t> and not in full-time education </a:t>
            </a:r>
          </a:p>
          <a:p>
            <a:pPr lvl="1" eaLnBrk="1" hangingPunct="1">
              <a:lnSpc>
                <a:spcPct val="90000"/>
              </a:lnSpc>
              <a:spcAft>
                <a:spcPct val="25000"/>
              </a:spcAft>
              <a:buFontTx/>
              <a:buNone/>
            </a:pPr>
            <a:endParaRPr lang="en-GB" sz="2000" smtClean="0">
              <a:latin typeface="Arial" charset="0"/>
              <a:cs typeface="Arial" charset="0"/>
            </a:endParaRPr>
          </a:p>
          <a:p>
            <a:pPr lvl="1" eaLnBrk="1" hangingPunct="1">
              <a:lnSpc>
                <a:spcPct val="90000"/>
              </a:lnSpc>
              <a:spcAft>
                <a:spcPct val="25000"/>
              </a:spcAft>
              <a:buFontTx/>
              <a:buNone/>
            </a:pPr>
            <a:r>
              <a:rPr lang="en-GB" sz="2000" smtClean="0">
                <a:latin typeface="Arial" charset="0"/>
                <a:cs typeface="Arial" charset="0"/>
              </a:rPr>
              <a:t>The employer must be </a:t>
            </a:r>
            <a:r>
              <a:rPr lang="en-GB" sz="2000" b="1" smtClean="0">
                <a:solidFill>
                  <a:schemeClr val="accent2"/>
                </a:solidFill>
                <a:latin typeface="Arial" charset="0"/>
                <a:cs typeface="Arial" charset="0"/>
              </a:rPr>
              <a:t>NEW</a:t>
            </a:r>
            <a:r>
              <a:rPr lang="en-GB" sz="2000" smtClean="0">
                <a:latin typeface="Arial" charset="0"/>
                <a:cs typeface="Arial" charset="0"/>
              </a:rPr>
              <a:t> to Apprenticeships </a:t>
            </a:r>
            <a:r>
              <a:rPr lang="en-GB" smtClean="0">
                <a:latin typeface="Arial" charset="0"/>
                <a:cs typeface="Arial" charset="0"/>
              </a:rPr>
              <a:t>not eligible if started</a:t>
            </a:r>
          </a:p>
          <a:p>
            <a:pPr lvl="1" eaLnBrk="1" hangingPunct="1">
              <a:lnSpc>
                <a:spcPct val="90000"/>
              </a:lnSpc>
              <a:spcAft>
                <a:spcPct val="25000"/>
              </a:spcAft>
              <a:buFontTx/>
              <a:buNone/>
            </a:pPr>
            <a:r>
              <a:rPr lang="en-GB" smtClean="0">
                <a:latin typeface="Arial" charset="0"/>
                <a:cs typeface="Arial" charset="0"/>
              </a:rPr>
              <a:t> an apprentice since April 2009)</a:t>
            </a:r>
          </a:p>
          <a:p>
            <a:pPr>
              <a:lnSpc>
                <a:spcPct val="90000"/>
              </a:lnSpc>
            </a:pPr>
            <a:endParaRPr lang="en-GB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GB" smtClean="0">
                <a:latin typeface="Arial" charset="0"/>
                <a:cs typeface="Arial" charset="0"/>
              </a:rPr>
              <a:t>Apprenticeships in England</a:t>
            </a:r>
          </a:p>
        </p:txBody>
      </p:sp>
      <p:sp>
        <p:nvSpPr>
          <p:cNvPr id="15362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indent="0" eaLnBrk="1" hangingPunct="1"/>
            <a:r>
              <a:rPr lang="en-GB" sz="2000" smtClean="0">
                <a:latin typeface="Arial" charset="0"/>
                <a:cs typeface="Arial" charset="0"/>
              </a:rPr>
              <a:t>Straddles Dept for Education and Dept for Business Innovation and Skills (16-18 and 19+ learners) – unusually, the Apprenticeship Unit is joint, with a joint Minister: Matthew Hancock</a:t>
            </a:r>
          </a:p>
          <a:p>
            <a:pPr indent="0" eaLnBrk="1" hangingPunct="1"/>
            <a:endParaRPr lang="en-GB" sz="2000" smtClean="0">
              <a:latin typeface="Arial" charset="0"/>
              <a:cs typeface="Arial" charset="0"/>
            </a:endParaRPr>
          </a:p>
          <a:p>
            <a:pPr indent="0" eaLnBrk="1" hangingPunct="1"/>
            <a:r>
              <a:rPr lang="en-GB" sz="2000" smtClean="0">
                <a:latin typeface="Arial" charset="0"/>
                <a:cs typeface="Arial" charset="0"/>
              </a:rPr>
              <a:t>An expanding programme with 700,000 apprentices on 200 Apprenticeships programmes in 2010/11</a:t>
            </a:r>
          </a:p>
          <a:p>
            <a:pPr indent="0" eaLnBrk="1" hangingPunct="1"/>
            <a:endParaRPr lang="en-GB" sz="2000" smtClean="0">
              <a:latin typeface="Arial" charset="0"/>
              <a:cs typeface="Arial" charset="0"/>
            </a:endParaRPr>
          </a:p>
          <a:p>
            <a:pPr indent="0" eaLnBrk="1" hangingPunct="1"/>
            <a:r>
              <a:rPr lang="en-GB" sz="2000" smtClean="0">
                <a:latin typeface="Arial" charset="0"/>
                <a:cs typeface="Arial" charset="0"/>
              </a:rPr>
              <a:t>Modern, online application, matching and support tools  </a:t>
            </a:r>
          </a:p>
          <a:p>
            <a:pPr indent="0" eaLnBrk="1" hangingPunct="1"/>
            <a:endParaRPr lang="en-GB" sz="2000" smtClean="0">
              <a:latin typeface="Arial" charset="0"/>
              <a:cs typeface="Arial" charset="0"/>
            </a:endParaRPr>
          </a:p>
          <a:p>
            <a:pPr indent="0" eaLnBrk="1" hangingPunct="1"/>
            <a:r>
              <a:rPr lang="en-GB" sz="2000" smtClean="0">
                <a:latin typeface="Arial" charset="0"/>
                <a:cs typeface="Arial" charset="0"/>
              </a:rPr>
              <a:t>A programme for all ages (16+) and increasingly at all academic levels</a:t>
            </a:r>
          </a:p>
          <a:p>
            <a:pPr indent="0" eaLnBrk="1" hangingPunct="1"/>
            <a:endParaRPr lang="en-GB" sz="2000" smtClean="0">
              <a:latin typeface="Arial" charset="0"/>
              <a:cs typeface="Arial" charset="0"/>
            </a:endParaRPr>
          </a:p>
          <a:p>
            <a:pPr indent="0" eaLnBrk="1" hangingPunct="1"/>
            <a:r>
              <a:rPr lang="en-GB" sz="2000" smtClean="0">
                <a:latin typeface="Arial" charset="0"/>
                <a:cs typeface="Arial" charset="0"/>
              </a:rPr>
              <a:t>National Apprenticeship Service for operational delivery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4"/>
          <p:cNvSpPr>
            <a:spLocks noGrp="1"/>
          </p:cNvSpPr>
          <p:nvPr>
            <p:ph type="title"/>
          </p:nvPr>
        </p:nvSpPr>
        <p:spPr>
          <a:xfrm>
            <a:off x="358775" y="360363"/>
            <a:ext cx="7092950" cy="476250"/>
          </a:xfrm>
        </p:spPr>
        <p:txBody>
          <a:bodyPr/>
          <a:lstStyle/>
          <a:p>
            <a:pPr eaLnBrk="1" hangingPunct="1"/>
            <a:r>
              <a:rPr lang="en-GB" smtClean="0">
                <a:latin typeface="Arial" charset="0"/>
                <a:cs typeface="Arial" charset="0"/>
              </a:rPr>
              <a:t>Key Features </a:t>
            </a:r>
            <a:endParaRPr lang="en-GB" smtClean="0">
              <a:solidFill>
                <a:schemeClr val="tx2"/>
              </a:solidFill>
              <a:latin typeface="Arial" charset="0"/>
              <a:cs typeface="Arial" charset="0"/>
            </a:endParaRPr>
          </a:p>
        </p:txBody>
      </p:sp>
      <p:sp>
        <p:nvSpPr>
          <p:cNvPr id="19458" name="Footer Placeholder 3"/>
          <p:cNvSpPr>
            <a:spLocks noGrp="1"/>
          </p:cNvSpPr>
          <p:nvPr>
            <p:ph type="ftr" sz="quarter" idx="13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mtClean="0">
                <a:latin typeface="Arial" charset="0"/>
                <a:cs typeface="Arial" charset="0"/>
              </a:rPr>
              <a:t>National Apprenticeship Service</a:t>
            </a:r>
          </a:p>
        </p:txBody>
      </p:sp>
      <p:sp>
        <p:nvSpPr>
          <p:cNvPr id="19459" name="Content Placeholder 5"/>
          <p:cNvSpPr>
            <a:spLocks noGrp="1"/>
          </p:cNvSpPr>
          <p:nvPr>
            <p:ph idx="1"/>
          </p:nvPr>
        </p:nvSpPr>
        <p:spPr>
          <a:xfrm>
            <a:off x="358775" y="944563"/>
            <a:ext cx="8426450" cy="2052637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en-GB" smtClean="0">
                <a:latin typeface="Arial" charset="0"/>
                <a:cs typeface="Arial" charset="0"/>
              </a:rPr>
              <a:t>A job with training”</a:t>
            </a:r>
            <a:r>
              <a:rPr lang="en-GB" sz="1600" smtClean="0">
                <a:latin typeface="Arial" charset="0"/>
                <a:cs typeface="Arial" charset="0"/>
              </a:rPr>
              <a:t>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endParaRPr lang="en-GB" sz="1000" smtClean="0">
              <a:latin typeface="Arial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en-GB" smtClean="0">
                <a:latin typeface="Arial" charset="0"/>
                <a:cs typeface="Arial" charset="0"/>
              </a:rPr>
              <a:t>Demand led - for employers and apprentices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endParaRPr lang="en-GB" sz="1000" smtClean="0">
              <a:latin typeface="Arial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en-GB" smtClean="0">
                <a:latin typeface="Arial" charset="0"/>
                <a:cs typeface="Arial" charset="0"/>
              </a:rPr>
              <a:t>All sectors (250+ sector frameworks, and expanding)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endParaRPr lang="en-GB" sz="1000" smtClean="0">
              <a:latin typeface="Arial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en-GB" smtClean="0">
                <a:latin typeface="Arial" charset="0"/>
                <a:cs typeface="Arial" charset="0"/>
              </a:rPr>
              <a:t>3+ levels (Intermediate, Advanced, Higher)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endParaRPr lang="en-GB" sz="1000" smtClean="0">
              <a:latin typeface="Arial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en-GB" smtClean="0">
                <a:latin typeface="Arial" charset="0"/>
                <a:cs typeface="Arial" charset="0"/>
              </a:rPr>
              <a:t>Standards of core content for all Apprenticeships: S.A.S.E.</a:t>
            </a:r>
            <a:r>
              <a:rPr lang="en-GB" sz="1600" smtClean="0">
                <a:latin typeface="Arial" charset="0"/>
                <a:cs typeface="Arial" charset="0"/>
              </a:rPr>
              <a:t>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endParaRPr lang="en-GB" sz="1000" smtClean="0">
              <a:latin typeface="Arial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en-GB" smtClean="0">
                <a:latin typeface="Arial" charset="0"/>
                <a:cs typeface="Arial" charset="0"/>
              </a:rPr>
              <a:t>Employer pays the Wages</a:t>
            </a:r>
          </a:p>
        </p:txBody>
      </p:sp>
      <p:pic>
        <p:nvPicPr>
          <p:cNvPr id="19460" name="Content Placeholder 11"/>
          <p:cNvPicPr>
            <a:picLocks noGrp="1" noChangeAspect="1"/>
          </p:cNvPicPr>
          <p:nvPr>
            <p:ph sz="quarter" idx="12"/>
          </p:nvPr>
        </p:nvPicPr>
        <p:blipFill>
          <a:blip r:embed="rId2"/>
          <a:srcRect/>
          <a:stretch>
            <a:fillRect/>
          </a:stretch>
        </p:blipFill>
        <p:spPr>
          <a:xfrm>
            <a:off x="358775" y="3544888"/>
            <a:ext cx="4116388" cy="2725737"/>
          </a:xfrm>
        </p:spPr>
      </p:pic>
      <p:pic>
        <p:nvPicPr>
          <p:cNvPr id="19461" name="Content Placeholder 12"/>
          <p:cNvPicPr>
            <a:picLocks noGrp="1" noChangeAspect="1"/>
          </p:cNvPicPr>
          <p:nvPr>
            <p:ph sz="quarter" idx="4"/>
          </p:nvPr>
        </p:nvPicPr>
        <p:blipFill>
          <a:blip r:embed="rId3"/>
          <a:srcRect/>
          <a:stretch>
            <a:fillRect/>
          </a:stretch>
        </p:blipFill>
        <p:spPr>
          <a:xfrm>
            <a:off x="4670425" y="3543300"/>
            <a:ext cx="4114800" cy="27305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Number Placeholder 5"/>
          <p:cNvSpPr txBox="1">
            <a:spLocks noGrp="1"/>
          </p:cNvSpPr>
          <p:nvPr/>
        </p:nvSpPr>
        <p:spPr bwMode="auto">
          <a:xfrm>
            <a:off x="312738" y="6500813"/>
            <a:ext cx="249237" cy="22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fld id="{19F8F9DF-B60B-4ED8-A933-BD27C44027FB}" type="slidenum">
              <a:rPr lang="en-GB" sz="900"/>
              <a:pPr/>
              <a:t>5</a:t>
            </a:fld>
            <a:endParaRPr lang="en-GB" sz="900"/>
          </a:p>
        </p:txBody>
      </p:sp>
      <p:sp>
        <p:nvSpPr>
          <p:cNvPr id="21506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358775" y="360363"/>
            <a:ext cx="8426450" cy="620712"/>
          </a:xfrm>
        </p:spPr>
        <p:txBody>
          <a:bodyPr tIns="0"/>
          <a:lstStyle/>
          <a:p>
            <a:pPr eaLnBrk="1" hangingPunct="1"/>
            <a:r>
              <a:rPr lang="en-GB" smtClean="0">
                <a:latin typeface="Arial" charset="0"/>
                <a:cs typeface="Arial" charset="0"/>
              </a:rPr>
              <a:t>Apprenticeships - Funding</a:t>
            </a:r>
          </a:p>
        </p:txBody>
      </p:sp>
      <p:sp>
        <p:nvSpPr>
          <p:cNvPr id="21507" name="AutoShape 4"/>
          <p:cNvSpPr>
            <a:spLocks noChangeArrowheads="1"/>
          </p:cNvSpPr>
          <p:nvPr/>
        </p:nvSpPr>
        <p:spPr bwMode="auto">
          <a:xfrm>
            <a:off x="2555875" y="1412875"/>
            <a:ext cx="3959225" cy="1828800"/>
          </a:xfrm>
          <a:prstGeom prst="flowChartAlternateProcess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>
                <a:solidFill>
                  <a:schemeClr val="tx2"/>
                </a:solidFill>
                <a:ea typeface="ＭＳ Ｐゴシック"/>
                <a:cs typeface="ＭＳ Ｐゴシック"/>
              </a:rPr>
              <a:t>Funding from Government for</a:t>
            </a:r>
          </a:p>
          <a:p>
            <a:pPr algn="ctr"/>
            <a:r>
              <a:rPr lang="en-GB">
                <a:solidFill>
                  <a:schemeClr val="tx2"/>
                </a:solidFill>
                <a:ea typeface="ＭＳ Ｐゴシック"/>
                <a:cs typeface="ＭＳ Ｐゴシック"/>
              </a:rPr>
              <a:t>Training costs = 100% age 16-18</a:t>
            </a:r>
          </a:p>
          <a:p>
            <a:pPr algn="ctr"/>
            <a:r>
              <a:rPr lang="en-GB">
                <a:solidFill>
                  <a:schemeClr val="tx2"/>
                </a:solidFill>
                <a:ea typeface="ＭＳ Ｐゴシック"/>
                <a:cs typeface="ＭＳ Ｐゴシック"/>
              </a:rPr>
              <a:t>Training costs = 50% age 19+*</a:t>
            </a:r>
            <a:endParaRPr lang="en-GB" sz="1400" b="1">
              <a:solidFill>
                <a:schemeClr val="tx2"/>
              </a:solidFill>
              <a:ea typeface="ＭＳ Ｐゴシック"/>
              <a:cs typeface="ＭＳ Ｐゴシック"/>
            </a:endParaRPr>
          </a:p>
          <a:p>
            <a:pPr algn="ctr"/>
            <a:endParaRPr lang="en-GB" sz="800">
              <a:solidFill>
                <a:schemeClr val="tx2"/>
              </a:solidFill>
              <a:ea typeface="ＭＳ Ｐゴシック"/>
              <a:cs typeface="ＭＳ Ｐゴシック"/>
            </a:endParaRPr>
          </a:p>
          <a:p>
            <a:pPr algn="ctr"/>
            <a:r>
              <a:rPr lang="en-GB">
                <a:solidFill>
                  <a:schemeClr val="tx2"/>
                </a:solidFill>
                <a:ea typeface="ＭＳ Ｐゴシック"/>
                <a:cs typeface="ＭＳ Ｐゴシック"/>
              </a:rPr>
              <a:t>The Apprentice’s wages are </a:t>
            </a:r>
          </a:p>
          <a:p>
            <a:pPr algn="ctr"/>
            <a:r>
              <a:rPr lang="en-GB">
                <a:solidFill>
                  <a:schemeClr val="tx2"/>
                </a:solidFill>
                <a:ea typeface="ＭＳ Ｐゴシック"/>
                <a:cs typeface="ＭＳ Ｐゴシック"/>
              </a:rPr>
              <a:t>paid by their employer</a:t>
            </a:r>
          </a:p>
        </p:txBody>
      </p:sp>
      <p:sp>
        <p:nvSpPr>
          <p:cNvPr id="21508" name="AutoShape 5"/>
          <p:cNvSpPr>
            <a:spLocks noChangeArrowheads="1"/>
          </p:cNvSpPr>
          <p:nvPr/>
        </p:nvSpPr>
        <p:spPr bwMode="auto">
          <a:xfrm>
            <a:off x="4716463" y="3357563"/>
            <a:ext cx="3959225" cy="1346200"/>
          </a:xfrm>
          <a:prstGeom prst="flowChartAlternateProcess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>
                <a:solidFill>
                  <a:schemeClr val="tx2"/>
                </a:solidFill>
                <a:ea typeface="ＭＳ Ｐゴシック"/>
                <a:cs typeface="ＭＳ Ｐゴシック"/>
              </a:rPr>
              <a:t>Each apprentice must </a:t>
            </a:r>
          </a:p>
          <a:p>
            <a:pPr algn="ctr"/>
            <a:r>
              <a:rPr lang="en-GB">
                <a:solidFill>
                  <a:schemeClr val="tx2"/>
                </a:solidFill>
                <a:ea typeface="ＭＳ Ｐゴシック"/>
                <a:cs typeface="ＭＳ Ｐゴシック"/>
              </a:rPr>
              <a:t>have an employer and be paid.</a:t>
            </a:r>
          </a:p>
          <a:p>
            <a:pPr algn="ctr"/>
            <a:endParaRPr lang="en-GB" sz="800">
              <a:solidFill>
                <a:schemeClr val="tx2"/>
              </a:solidFill>
              <a:ea typeface="ＭＳ Ｐゴシック"/>
              <a:cs typeface="ＭＳ Ｐゴシック"/>
            </a:endParaRPr>
          </a:p>
          <a:p>
            <a:pPr algn="ctr"/>
            <a:r>
              <a:rPr lang="en-GB">
                <a:solidFill>
                  <a:schemeClr val="tx2"/>
                </a:solidFill>
                <a:ea typeface="ＭＳ Ｐゴシック"/>
                <a:cs typeface="ＭＳ Ｐゴシック"/>
              </a:rPr>
              <a:t>About 170,000 workplaces in England</a:t>
            </a:r>
          </a:p>
          <a:p>
            <a:pPr algn="ctr"/>
            <a:r>
              <a:rPr lang="en-GB">
                <a:solidFill>
                  <a:schemeClr val="tx2"/>
                </a:solidFill>
                <a:ea typeface="ＭＳ Ｐゴシック"/>
                <a:cs typeface="ＭＳ Ｐゴシック"/>
              </a:rPr>
              <a:t> had apprentices in 2010/11</a:t>
            </a:r>
          </a:p>
        </p:txBody>
      </p:sp>
      <p:sp>
        <p:nvSpPr>
          <p:cNvPr id="21509" name="AutoShape 6"/>
          <p:cNvSpPr>
            <a:spLocks noChangeArrowheads="1"/>
          </p:cNvSpPr>
          <p:nvPr/>
        </p:nvSpPr>
        <p:spPr bwMode="auto">
          <a:xfrm>
            <a:off x="179388" y="3357563"/>
            <a:ext cx="3959225" cy="1333500"/>
          </a:xfrm>
          <a:prstGeom prst="flowChartAlternateProcess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>
                <a:solidFill>
                  <a:schemeClr val="tx2"/>
                </a:solidFill>
                <a:ea typeface="ＭＳ Ｐゴシック"/>
                <a:cs typeface="ＭＳ Ｐゴシック"/>
              </a:rPr>
              <a:t>Each apprentice must </a:t>
            </a:r>
          </a:p>
          <a:p>
            <a:pPr algn="ctr"/>
            <a:r>
              <a:rPr lang="en-GB">
                <a:solidFill>
                  <a:schemeClr val="tx2"/>
                </a:solidFill>
                <a:ea typeface="ＭＳ Ｐゴシック"/>
                <a:cs typeface="ＭＳ Ｐゴシック"/>
              </a:rPr>
              <a:t>have a registered training provider </a:t>
            </a:r>
          </a:p>
          <a:p>
            <a:pPr algn="ctr"/>
            <a:r>
              <a:rPr lang="en-GB">
                <a:solidFill>
                  <a:schemeClr val="tx2"/>
                </a:solidFill>
                <a:ea typeface="ＭＳ Ｐゴシック"/>
                <a:cs typeface="ＭＳ Ｐゴシック"/>
              </a:rPr>
              <a:t>(which can also be their employer)</a:t>
            </a:r>
          </a:p>
          <a:p>
            <a:pPr algn="ctr"/>
            <a:endParaRPr lang="en-GB" sz="800">
              <a:solidFill>
                <a:schemeClr val="tx2"/>
              </a:solidFill>
              <a:ea typeface="ＭＳ Ｐゴシック"/>
              <a:cs typeface="ＭＳ Ｐゴシック"/>
            </a:endParaRPr>
          </a:p>
          <a:p>
            <a:pPr algn="ctr"/>
            <a:r>
              <a:rPr lang="en-GB">
                <a:solidFill>
                  <a:schemeClr val="tx2"/>
                </a:solidFill>
                <a:ea typeface="ＭＳ Ｐゴシック"/>
                <a:cs typeface="ＭＳ Ｐゴシック"/>
              </a:rPr>
              <a:t>There are 1,100 providers in England</a:t>
            </a:r>
            <a:r>
              <a:rPr lang="en-GB" b="1">
                <a:ea typeface="ＭＳ Ｐゴシック"/>
                <a:cs typeface="ＭＳ Ｐゴシック"/>
              </a:rPr>
              <a:t> </a:t>
            </a:r>
          </a:p>
        </p:txBody>
      </p:sp>
      <p:sp>
        <p:nvSpPr>
          <p:cNvPr id="21510" name="AutoShape 7"/>
          <p:cNvSpPr>
            <a:spLocks noChangeArrowheads="1"/>
          </p:cNvSpPr>
          <p:nvPr/>
        </p:nvSpPr>
        <p:spPr bwMode="auto">
          <a:xfrm>
            <a:off x="1403350" y="4797425"/>
            <a:ext cx="6118225" cy="1600200"/>
          </a:xfrm>
          <a:prstGeom prst="flowChartAlternateProcess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>
                <a:solidFill>
                  <a:schemeClr val="tx2"/>
                </a:solidFill>
                <a:ea typeface="ＭＳ Ｐゴシック"/>
                <a:cs typeface="ＭＳ Ｐゴシック"/>
              </a:rPr>
              <a:t>Government funded apprentices must study one of </a:t>
            </a:r>
          </a:p>
          <a:p>
            <a:pPr algn="ctr"/>
            <a:r>
              <a:rPr lang="en-GB">
                <a:solidFill>
                  <a:schemeClr val="tx2"/>
                </a:solidFill>
                <a:ea typeface="ＭＳ Ｐゴシック"/>
                <a:cs typeface="ＭＳ Ｐゴシック"/>
              </a:rPr>
              <a:t>200 Apprenticeship ‘qualification framework’ areas. </a:t>
            </a:r>
          </a:p>
          <a:p>
            <a:pPr algn="ctr"/>
            <a:endParaRPr lang="en-GB">
              <a:solidFill>
                <a:schemeClr val="tx2"/>
              </a:solidFill>
              <a:ea typeface="ＭＳ Ｐゴシック"/>
              <a:cs typeface="ＭＳ Ｐゴシック"/>
            </a:endParaRPr>
          </a:p>
          <a:p>
            <a:pPr algn="ctr"/>
            <a:r>
              <a:rPr lang="en-GB">
                <a:solidFill>
                  <a:schemeClr val="tx2"/>
                </a:solidFill>
                <a:ea typeface="ＭＳ Ｐゴシック"/>
                <a:cs typeface="ＭＳ Ｐゴシック"/>
              </a:rPr>
              <a:t>Frameworks are at European qualification framework </a:t>
            </a:r>
          </a:p>
          <a:p>
            <a:pPr algn="ctr"/>
            <a:r>
              <a:rPr lang="en-GB">
                <a:solidFill>
                  <a:schemeClr val="tx2"/>
                </a:solidFill>
                <a:ea typeface="ＭＳ Ｐゴシック"/>
                <a:cs typeface="ＭＳ Ｐゴシック"/>
              </a:rPr>
              <a:t>levels 2, 3, 4 or 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smtClean="0">
                <a:latin typeface="Arial" charset="0"/>
                <a:cs typeface="Arial" charset="0"/>
              </a:rPr>
              <a:t>Apprenticeship Frameworks</a:t>
            </a:r>
          </a:p>
        </p:txBody>
      </p:sp>
      <p:sp>
        <p:nvSpPr>
          <p:cNvPr id="32771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z="2400" smtClean="0">
                <a:latin typeface="Arial" charset="0"/>
                <a:cs typeface="Arial" charset="0"/>
              </a:rPr>
              <a:t>The largest frameworks by volume: 2010/11</a:t>
            </a:r>
            <a:r>
              <a:rPr lang="en-GB" sz="2400" b="0" smtClean="0">
                <a:latin typeface="Arial" charset="0"/>
                <a:cs typeface="Arial" charset="0"/>
              </a:rPr>
              <a:t> </a:t>
            </a:r>
          </a:p>
          <a:p>
            <a:pPr>
              <a:lnSpc>
                <a:spcPct val="90000"/>
              </a:lnSpc>
            </a:pPr>
            <a:r>
              <a:rPr lang="en-GB" sz="2400" b="0" smtClean="0">
                <a:latin typeface="Arial" charset="0"/>
                <a:cs typeface="Arial" charset="0"/>
              </a:rPr>
              <a:t>1.   Customer Service </a:t>
            </a:r>
          </a:p>
          <a:p>
            <a:pPr>
              <a:lnSpc>
                <a:spcPct val="90000"/>
              </a:lnSpc>
            </a:pPr>
            <a:r>
              <a:rPr lang="en-GB" sz="2400" b="0" smtClean="0">
                <a:latin typeface="Arial" charset="0"/>
                <a:cs typeface="Arial" charset="0"/>
              </a:rPr>
              <a:t>2.   Health and Social Care </a:t>
            </a:r>
          </a:p>
          <a:p>
            <a:pPr>
              <a:lnSpc>
                <a:spcPct val="90000"/>
              </a:lnSpc>
            </a:pPr>
            <a:r>
              <a:rPr lang="en-GB" sz="2400" b="0" smtClean="0">
                <a:latin typeface="Arial" charset="0"/>
                <a:cs typeface="Arial" charset="0"/>
              </a:rPr>
              <a:t>3.   Retail </a:t>
            </a:r>
          </a:p>
          <a:p>
            <a:pPr>
              <a:lnSpc>
                <a:spcPct val="90000"/>
              </a:lnSpc>
            </a:pPr>
            <a:r>
              <a:rPr lang="en-GB" sz="2400" b="0" smtClean="0">
                <a:latin typeface="Arial" charset="0"/>
                <a:cs typeface="Arial" charset="0"/>
              </a:rPr>
              <a:t>4.   Business Administration</a:t>
            </a:r>
          </a:p>
          <a:p>
            <a:pPr>
              <a:lnSpc>
                <a:spcPct val="90000"/>
              </a:lnSpc>
            </a:pPr>
            <a:r>
              <a:rPr lang="en-GB" sz="2400" b="0" smtClean="0">
                <a:latin typeface="Arial" charset="0"/>
                <a:cs typeface="Arial" charset="0"/>
              </a:rPr>
              <a:t>5.   Hospitality and Catering</a:t>
            </a:r>
          </a:p>
          <a:p>
            <a:pPr>
              <a:lnSpc>
                <a:spcPct val="90000"/>
              </a:lnSpc>
            </a:pPr>
            <a:r>
              <a:rPr lang="en-GB" sz="2400" b="0" smtClean="0">
                <a:latin typeface="Arial" charset="0"/>
                <a:cs typeface="Arial" charset="0"/>
              </a:rPr>
              <a:t>6.   Management </a:t>
            </a:r>
          </a:p>
          <a:p>
            <a:pPr>
              <a:lnSpc>
                <a:spcPct val="90000"/>
              </a:lnSpc>
            </a:pPr>
            <a:r>
              <a:rPr lang="en-GB" sz="2400" b="0" smtClean="0">
                <a:latin typeface="Arial" charset="0"/>
                <a:cs typeface="Arial" charset="0"/>
              </a:rPr>
              <a:t>7.   Children's Care Learning &amp; Development</a:t>
            </a:r>
          </a:p>
          <a:p>
            <a:pPr>
              <a:lnSpc>
                <a:spcPct val="90000"/>
              </a:lnSpc>
            </a:pPr>
            <a:r>
              <a:rPr lang="en-GB" sz="2400" b="0" smtClean="0">
                <a:latin typeface="Arial" charset="0"/>
                <a:cs typeface="Arial" charset="0"/>
              </a:rPr>
              <a:t>8.   Engineering </a:t>
            </a:r>
          </a:p>
          <a:p>
            <a:pPr>
              <a:lnSpc>
                <a:spcPct val="90000"/>
              </a:lnSpc>
            </a:pPr>
            <a:r>
              <a:rPr lang="en-GB" sz="2400" b="0" smtClean="0">
                <a:latin typeface="Arial" charset="0"/>
                <a:cs typeface="Arial" charset="0"/>
              </a:rPr>
              <a:t>9.   Active Leisure and Learning</a:t>
            </a:r>
          </a:p>
          <a:p>
            <a:pPr>
              <a:lnSpc>
                <a:spcPct val="90000"/>
              </a:lnSpc>
            </a:pPr>
            <a:r>
              <a:rPr lang="en-GB" sz="2400" b="0" smtClean="0">
                <a:latin typeface="Arial" charset="0"/>
                <a:cs typeface="Arial" charset="0"/>
              </a:rPr>
              <a:t>10. Hairdressing</a:t>
            </a:r>
          </a:p>
          <a:p>
            <a:pPr>
              <a:lnSpc>
                <a:spcPct val="90000"/>
              </a:lnSpc>
            </a:pPr>
            <a:endParaRPr lang="en-GB" sz="2400" b="0" smtClean="0">
              <a:latin typeface="Arial" charset="0"/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en-GB" sz="2400" smtClean="0">
                <a:latin typeface="Arial" charset="0"/>
                <a:cs typeface="Arial" charset="0"/>
              </a:rPr>
              <a:t>Top 10 = about 72% of all starts</a:t>
            </a:r>
          </a:p>
          <a:p>
            <a:pPr>
              <a:lnSpc>
                <a:spcPct val="90000"/>
              </a:lnSpc>
            </a:pPr>
            <a:endParaRPr lang="en-GB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4"/>
          <p:cNvSpPr>
            <a:spLocks noGrp="1"/>
          </p:cNvSpPr>
          <p:nvPr>
            <p:ph type="title" idx="4294967295"/>
          </p:nvPr>
        </p:nvSpPr>
        <p:spPr>
          <a:xfrm>
            <a:off x="358775" y="360363"/>
            <a:ext cx="7092950" cy="476250"/>
          </a:xfrm>
        </p:spPr>
        <p:txBody>
          <a:bodyPr/>
          <a:lstStyle/>
          <a:p>
            <a:pPr eaLnBrk="1" hangingPunct="1"/>
            <a:r>
              <a:rPr lang="en-GB" smtClean="0">
                <a:latin typeface="Arial" charset="0"/>
                <a:cs typeface="Arial" charset="0"/>
              </a:rPr>
              <a:t>Key Features </a:t>
            </a:r>
            <a:endParaRPr lang="en-GB" smtClean="0">
              <a:solidFill>
                <a:schemeClr val="tx2"/>
              </a:solidFill>
              <a:latin typeface="Arial" charset="0"/>
              <a:cs typeface="Arial" charset="0"/>
            </a:endParaRPr>
          </a:p>
        </p:txBody>
      </p:sp>
      <p:sp>
        <p:nvSpPr>
          <p:cNvPr id="34819" name="Footer Placeholder 3"/>
          <p:cNvSpPr txBox="1">
            <a:spLocks noGrp="1"/>
          </p:cNvSpPr>
          <p:nvPr/>
        </p:nvSpPr>
        <p:spPr bwMode="auto">
          <a:xfrm>
            <a:off x="6192838" y="6489700"/>
            <a:ext cx="25923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36000" rIns="0" bIns="0"/>
          <a:lstStyle/>
          <a:p>
            <a:pPr algn="r"/>
            <a:r>
              <a:rPr lang="en-GB" sz="1000" b="1">
                <a:solidFill>
                  <a:schemeClr val="tx2"/>
                </a:solidFill>
                <a:cs typeface="Arial" charset="0"/>
              </a:rPr>
              <a:t>National Apprenticeship Service</a:t>
            </a:r>
          </a:p>
        </p:txBody>
      </p:sp>
      <p:sp>
        <p:nvSpPr>
          <p:cNvPr id="34820" name="Content Placeholder 5"/>
          <p:cNvSpPr>
            <a:spLocks noGrp="1"/>
          </p:cNvSpPr>
          <p:nvPr>
            <p:ph idx="4294967295"/>
          </p:nvPr>
        </p:nvSpPr>
        <p:spPr>
          <a:xfrm>
            <a:off x="358775" y="944563"/>
            <a:ext cx="8426450" cy="2447925"/>
          </a:xfrm>
        </p:spPr>
        <p:txBody>
          <a:bodyPr/>
          <a:lstStyle/>
          <a:p>
            <a:pPr indent="0">
              <a:buFontTx/>
              <a:buNone/>
            </a:pPr>
            <a:r>
              <a:rPr lang="en-GB" sz="2000" smtClean="0">
                <a:latin typeface="Arial" charset="0"/>
                <a:cs typeface="Arial" charset="0"/>
              </a:rPr>
              <a:t>Advanced level apprentices earn on average between £77,000 and £117,000 more over their lifetime than similar people with Intermediate qualifications;</a:t>
            </a:r>
          </a:p>
          <a:p>
            <a:pPr indent="0">
              <a:buFontTx/>
              <a:buNone/>
            </a:pPr>
            <a:endParaRPr lang="en-GB" sz="2000" smtClean="0">
              <a:latin typeface="Arial" charset="0"/>
              <a:cs typeface="Arial" charset="0"/>
            </a:endParaRPr>
          </a:p>
          <a:p>
            <a:pPr indent="0">
              <a:buFontTx/>
              <a:buNone/>
            </a:pPr>
            <a:r>
              <a:rPr lang="en-GB" sz="2000" smtClean="0">
                <a:latin typeface="Arial" charset="0"/>
                <a:cs typeface="Arial" charset="0"/>
              </a:rPr>
              <a:t>Intermediate level Apprentices earn between £48,000 and £74,000 more than those with lower qualifications </a:t>
            </a:r>
          </a:p>
          <a:p>
            <a:pPr indent="0">
              <a:buFontTx/>
              <a:buNone/>
            </a:pPr>
            <a:endParaRPr lang="en-GB" sz="2000" smtClean="0">
              <a:latin typeface="Arial" charset="0"/>
              <a:cs typeface="Arial" charset="0"/>
            </a:endParaRPr>
          </a:p>
          <a:p>
            <a:pPr indent="0">
              <a:buFontTx/>
              <a:buNone/>
            </a:pPr>
            <a:r>
              <a:rPr lang="en-GB" sz="2000" smtClean="0">
                <a:latin typeface="Arial" charset="0"/>
                <a:cs typeface="Arial" charset="0"/>
              </a:rPr>
              <a:t>High success rate for completions: higher still for 11/12</a:t>
            </a:r>
          </a:p>
          <a:p>
            <a:pPr indent="0" eaLnBrk="1" hangingPunct="1"/>
            <a:endParaRPr lang="en-GB" smtClean="0">
              <a:latin typeface="Arial" charset="0"/>
              <a:cs typeface="Arial" charset="0"/>
            </a:endParaRPr>
          </a:p>
        </p:txBody>
      </p:sp>
      <p:pic>
        <p:nvPicPr>
          <p:cNvPr id="34821" name="Content Placeholder 11"/>
          <p:cNvPicPr>
            <a:picLocks noGrp="1" noChangeAspect="1"/>
          </p:cNvPicPr>
          <p:nvPr>
            <p:ph sz="quarter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358775" y="3544888"/>
            <a:ext cx="4116388" cy="2725737"/>
          </a:xfrm>
        </p:spPr>
      </p:pic>
      <p:pic>
        <p:nvPicPr>
          <p:cNvPr id="34822" name="Content Placeholder 12"/>
          <p:cNvPicPr>
            <a:picLocks noGrp="1" noChangeAspect="1"/>
          </p:cNvPicPr>
          <p:nvPr>
            <p:ph sz="quarter" idx="4294967295"/>
          </p:nvPr>
        </p:nvPicPr>
        <p:blipFill>
          <a:blip r:embed="rId3"/>
          <a:srcRect/>
          <a:stretch>
            <a:fillRect/>
          </a:stretch>
        </p:blipFill>
        <p:spPr>
          <a:xfrm>
            <a:off x="4670425" y="3543300"/>
            <a:ext cx="4114800" cy="27305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/>
          </p:cNvSpPr>
          <p:nvPr>
            <p:ph type="title" idx="4294967295"/>
          </p:nvPr>
        </p:nvSpPr>
        <p:spPr/>
        <p:txBody>
          <a:bodyPr tIns="0"/>
          <a:lstStyle/>
          <a:p>
            <a:r>
              <a:rPr lang="en-GB" smtClean="0">
                <a:latin typeface="Arial" charset="0"/>
                <a:cs typeface="Arial" charset="0"/>
              </a:rPr>
              <a:t>Success Rates</a:t>
            </a:r>
          </a:p>
        </p:txBody>
      </p:sp>
      <p:sp>
        <p:nvSpPr>
          <p:cNvPr id="36867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endParaRPr lang="en-GB" smtClean="0">
              <a:latin typeface="Arial" charset="0"/>
              <a:cs typeface="Arial" charset="0"/>
            </a:endParaRPr>
          </a:p>
          <a:p>
            <a:endParaRPr lang="en-GB" smtClean="0">
              <a:latin typeface="Arial" charset="0"/>
              <a:cs typeface="Arial" charset="0"/>
            </a:endParaRPr>
          </a:p>
          <a:p>
            <a:endParaRPr lang="en-GB" smtClean="0">
              <a:latin typeface="Arial" charset="0"/>
              <a:cs typeface="Arial" charset="0"/>
            </a:endParaRPr>
          </a:p>
        </p:txBody>
      </p:sp>
      <p:pic>
        <p:nvPicPr>
          <p:cNvPr id="3686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1700213"/>
            <a:ext cx="7777163" cy="4392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/>
          </p:cNvSpPr>
          <p:nvPr>
            <p:ph type="title" idx="4294967295"/>
          </p:nvPr>
        </p:nvSpPr>
        <p:spPr>
          <a:xfrm>
            <a:off x="358775" y="360363"/>
            <a:ext cx="8426450" cy="765175"/>
          </a:xfrm>
        </p:spPr>
        <p:txBody>
          <a:bodyPr tIns="0"/>
          <a:lstStyle/>
          <a:p>
            <a:r>
              <a:rPr lang="en-GB" smtClean="0">
                <a:latin typeface="Arial" charset="0"/>
                <a:cs typeface="Arial" charset="0"/>
              </a:rPr>
              <a:t>Apprenticeship Growth </a:t>
            </a:r>
          </a:p>
        </p:txBody>
      </p:sp>
      <p:sp>
        <p:nvSpPr>
          <p:cNvPr id="38915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GB" smtClean="0">
                <a:latin typeface="Arial" charset="0"/>
                <a:cs typeface="Arial" charset="0"/>
              </a:rPr>
              <a:t>For AY10/11, around 457K new starts took place (compared to 280K in AY09/10);  - around 50K new workplaces began Apprenticeships </a:t>
            </a:r>
          </a:p>
          <a:p>
            <a:endParaRPr lang="en-GB" smtClean="0">
              <a:latin typeface="Arial" charset="0"/>
              <a:cs typeface="Arial" charset="0"/>
            </a:endParaRPr>
          </a:p>
        </p:txBody>
      </p:sp>
      <p:pic>
        <p:nvPicPr>
          <p:cNvPr id="3891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1188" y="2133600"/>
            <a:ext cx="727392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Apprenticeships">
      <a:dk1>
        <a:srgbClr val="E16D22"/>
      </a:dk1>
      <a:lt1>
        <a:srgbClr val="FFFFFF"/>
      </a:lt1>
      <a:dk2>
        <a:srgbClr val="000000"/>
      </a:dk2>
      <a:lt2>
        <a:srgbClr val="FFFFFF"/>
      </a:lt2>
      <a:accent1>
        <a:srgbClr val="E16D22"/>
      </a:accent1>
      <a:accent2>
        <a:srgbClr val="000000"/>
      </a:accent2>
      <a:accent3>
        <a:srgbClr val="7F7F7F"/>
      </a:accent3>
      <a:accent4>
        <a:srgbClr val="EDA77A"/>
      </a:accent4>
      <a:accent5>
        <a:srgbClr val="000000"/>
      </a:accent5>
      <a:accent6>
        <a:srgbClr val="FFFFFF"/>
      </a:accent6>
      <a:hlink>
        <a:srgbClr val="FFFFFF"/>
      </a:hlink>
      <a:folHlink>
        <a:srgbClr val="FFFF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329</TotalTime>
  <Words>969</Words>
  <Application>Microsoft Office PowerPoint</Application>
  <PresentationFormat>On-screen Show (4:3)</PresentationFormat>
  <Paragraphs>154</Paragraphs>
  <Slides>20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Design Template</vt:lpstr>
      </vt:variant>
      <vt:variant>
        <vt:i4>8</vt:i4>
      </vt:variant>
      <vt:variant>
        <vt:lpstr>Slide Titles</vt:lpstr>
      </vt:variant>
      <vt:variant>
        <vt:i4>20</vt:i4>
      </vt:variant>
    </vt:vector>
  </HeadingPairs>
  <TitlesOfParts>
    <vt:vector size="31" baseType="lpstr">
      <vt:lpstr>Arial</vt:lpstr>
      <vt:lpstr>Calibri</vt:lpstr>
      <vt:lpstr>ＭＳ Ｐゴシック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Apprenticeships in England  Presented by Andrew Barlow  International Skills Development Manager </vt:lpstr>
      <vt:lpstr> Subtitle here</vt:lpstr>
      <vt:lpstr>Apprenticeships in England</vt:lpstr>
      <vt:lpstr>Key Features </vt:lpstr>
      <vt:lpstr>Apprenticeships - Funding</vt:lpstr>
      <vt:lpstr>Apprenticeship Frameworks</vt:lpstr>
      <vt:lpstr>Key Features </vt:lpstr>
      <vt:lpstr>Success Rates</vt:lpstr>
      <vt:lpstr>Apprenticeship Growth </vt:lpstr>
      <vt:lpstr>Apprenticeships Starts by Level</vt:lpstr>
      <vt:lpstr>Apprenticeship Starts by Sector</vt:lpstr>
      <vt:lpstr>Apprenticeship Priorities</vt:lpstr>
      <vt:lpstr>Raising standards and quality</vt:lpstr>
      <vt:lpstr>Better and faster services, and less red tape</vt:lpstr>
      <vt:lpstr>Focusing where returns and  benefits are greatest</vt:lpstr>
      <vt:lpstr>There is evidence of strong benefits to employers from investing in the Apprenticeship Programme</vt:lpstr>
      <vt:lpstr>The National Apprenticeship Service</vt:lpstr>
      <vt:lpstr>APPRENTICESHIP GRANTS FOR EMPLOYERS (AGE)</vt:lpstr>
      <vt:lpstr>Apprenticeship Grant for Employers A.G.E.</vt:lpstr>
      <vt:lpstr>AGE Eligibility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Purpose</dc:creator>
  <cp:lastModifiedBy>barlowa</cp:lastModifiedBy>
  <cp:revision>34</cp:revision>
  <dcterms:created xsi:type="dcterms:W3CDTF">2012-01-25T11:50:12Z</dcterms:created>
  <dcterms:modified xsi:type="dcterms:W3CDTF">2013-04-11T12:40:04Z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0x010100444284D238C9AA40800BC9EC1265CBBE</vt:lpwstr>
  </property>
  <property fmtid="{D5CDD505-2E9C-101B-9397-08002B2CF9AE}" pid="3" name="PublishingExpirationDate">
    <vt:lpwstr/>
  </property>
  <property fmtid="{D5CDD505-2E9C-101B-9397-08002B2CF9AE}" pid="4" name="PublishingStartDate">
    <vt:lpwstr/>
  </property>
</Properties>
</file>